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 id="2147483707" r:id="rId5"/>
    <p:sldMasterId id="2147483690" r:id="rId6"/>
    <p:sldMasterId id="2147483686" r:id="rId7"/>
    <p:sldMasterId id="2147483720" r:id="rId8"/>
  </p:sldMasterIdLst>
  <p:notesMasterIdLst>
    <p:notesMasterId r:id="rId28"/>
  </p:notesMasterIdLst>
  <p:handoutMasterIdLst>
    <p:handoutMasterId r:id="rId29"/>
  </p:handoutMasterIdLst>
  <p:sldIdLst>
    <p:sldId id="261" r:id="rId9"/>
    <p:sldId id="14058" r:id="rId10"/>
    <p:sldId id="264" r:id="rId11"/>
    <p:sldId id="267" r:id="rId12"/>
    <p:sldId id="268" r:id="rId13"/>
    <p:sldId id="262" r:id="rId14"/>
    <p:sldId id="269" r:id="rId15"/>
    <p:sldId id="270" r:id="rId16"/>
    <p:sldId id="257" r:id="rId17"/>
    <p:sldId id="274" r:id="rId18"/>
    <p:sldId id="14057" r:id="rId19"/>
    <p:sldId id="14061" r:id="rId20"/>
    <p:sldId id="271" r:id="rId21"/>
    <p:sldId id="273" r:id="rId22"/>
    <p:sldId id="14056" r:id="rId23"/>
    <p:sldId id="14059" r:id="rId24"/>
    <p:sldId id="14060" r:id="rId25"/>
    <p:sldId id="14063" r:id="rId26"/>
    <p:sldId id="25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411626C-1B92-464D-A7EE-7D5D52621BA5}">
          <p14:sldIdLst>
            <p14:sldId id="261"/>
            <p14:sldId id="14058"/>
            <p14:sldId id="264"/>
            <p14:sldId id="267"/>
            <p14:sldId id="268"/>
            <p14:sldId id="262"/>
            <p14:sldId id="269"/>
            <p14:sldId id="270"/>
            <p14:sldId id="257"/>
            <p14:sldId id="274"/>
            <p14:sldId id="14057"/>
            <p14:sldId id="14061"/>
            <p14:sldId id="271"/>
            <p14:sldId id="273"/>
            <p14:sldId id="14056"/>
            <p14:sldId id="14059"/>
            <p14:sldId id="14060"/>
            <p14:sldId id="14063"/>
            <p14:sldId id="25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39A35C-4DD0-7E2B-7047-F9013B6DBFE3}" name="Laura-May Willems" initials="LW" userId="S::Laura-May.Willems@cancervic.org.au::aeb4b5a4-0327-4072-aae1-4719aa674d67" providerId="AD"/>
  <p188:author id="{64AB59BD-859A-3BBD-225D-83F036C09195}" name="Ann John" initials="AJ" userId="S::Ann.John@cancervic.org.au::cf68c127-6092-4470-be80-e30b0fb0ac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200"/>
    <a:srgbClr val="0F1E64"/>
    <a:srgbClr val="878787"/>
    <a:srgbClr val="FFF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2922"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0BCB6D-34F1-8746-B369-651068DAE934}" type="datetimeFigureOut">
              <a:rPr lang="en-US" smtClean="0"/>
              <a:t>10/29/2026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79D450-307B-6044-80B3-CBC3A5E12E06}" type="slidenum">
              <a:rPr lang="en-US" smtClean="0"/>
              <a:t>‹#›</a:t>
            </a:fld>
            <a:endParaRPr lang="en-US"/>
          </a:p>
        </p:txBody>
      </p:sp>
    </p:spTree>
    <p:extLst>
      <p:ext uri="{BB962C8B-B14F-4D97-AF65-F5344CB8AC3E}">
        <p14:creationId xmlns:p14="http://schemas.microsoft.com/office/powerpoint/2010/main" val="105026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8D3BE6-8FA9-4345-9211-0F9EB4FAA872}" type="datetimeFigureOut">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0842A-7BED-4826-B410-22C6A581EA39}" type="slidenum">
              <a:t>‹#›</a:t>
            </a:fld>
            <a:endParaRPr lang="en-US"/>
          </a:p>
        </p:txBody>
      </p:sp>
    </p:spTree>
    <p:extLst>
      <p:ext uri="{BB962C8B-B14F-4D97-AF65-F5344CB8AC3E}">
        <p14:creationId xmlns:p14="http://schemas.microsoft.com/office/powerpoint/2010/main" val="684216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Cover the length of the session, if they have any questions or if there are accessibility requirements you are adhering to.</a:t>
            </a:r>
          </a:p>
          <a:p>
            <a:endParaRPr lang="en-US" dirty="0">
              <a:ea typeface="Calibri"/>
              <a:cs typeface="Calibri"/>
            </a:endParaRPr>
          </a:p>
          <a:p>
            <a:r>
              <a:rPr lang="en-US">
                <a:solidFill>
                  <a:srgbClr val="333333"/>
                </a:solidFill>
                <a:highlight>
                  <a:srgbClr val="FFFFFF"/>
                </a:highlight>
              </a:rPr>
              <a:t>Provide an acknowledgement and trigger warning that this presentation will cover difficult topics: </a:t>
            </a:r>
            <a:endParaRPr lang="en-US"/>
          </a:p>
          <a:p>
            <a:r>
              <a:rPr lang="en-US" dirty="0">
                <a:solidFill>
                  <a:srgbClr val="333333"/>
                </a:solidFill>
                <a:highlight>
                  <a:srgbClr val="FFFFFF"/>
                </a:highlight>
              </a:rPr>
              <a:t>I acknowledge that cancer can be a difficult topic to talk about, and I </a:t>
            </a:r>
            <a:r>
              <a:rPr lang="en-US" dirty="0" err="1">
                <a:solidFill>
                  <a:srgbClr val="333333"/>
                </a:solidFill>
                <a:highlight>
                  <a:srgbClr val="FFFFFF"/>
                </a:highlight>
              </a:rPr>
              <a:t>recognise</a:t>
            </a:r>
            <a:r>
              <a:rPr lang="en-US" dirty="0">
                <a:solidFill>
                  <a:srgbClr val="333333"/>
                </a:solidFill>
                <a:highlight>
                  <a:srgbClr val="FFFFFF"/>
                </a:highlight>
              </a:rPr>
              <a:t> there may be people in the room today who have personally experienced cancer or supported someone with cancer. Please engage in today’s presentation in a way that makes you feel comfortable, if you need to leave the room to take a break, use the bathroom or get a drink you are welcome to at any time.</a:t>
            </a:r>
            <a:endParaRPr lang="en-US" dirty="0"/>
          </a:p>
          <a:p>
            <a:r>
              <a:rPr lang="en-US">
                <a:solidFill>
                  <a:srgbClr val="333333"/>
                </a:solidFill>
                <a:highlight>
                  <a:srgbClr val="FFFFFF"/>
                </a:highlight>
              </a:rPr>
              <a:t>If this presentation brings anything up for you, you are welcome to speak with me after the presentation. Or, for private help or information you can </a:t>
            </a:r>
            <a:endParaRPr lang="en-US"/>
          </a:p>
          <a:p>
            <a:r>
              <a:rPr lang="en-US">
                <a:solidFill>
                  <a:srgbClr val="333333"/>
                </a:solidFill>
                <a:highlight>
                  <a:srgbClr val="FFFFFF"/>
                </a:highlight>
              </a:rPr>
              <a:t>speak to qualified professionals by </a:t>
            </a:r>
            <a:endParaRPr lang="en-US"/>
          </a:p>
          <a:p>
            <a:r>
              <a:rPr lang="en-US">
                <a:solidFill>
                  <a:srgbClr val="333333"/>
                </a:solidFill>
                <a:highlight>
                  <a:srgbClr val="FFFFFF"/>
                </a:highlight>
              </a:rPr>
              <a:t>calling the Cancer Connect phone </a:t>
            </a:r>
            <a:endParaRPr lang="en-US"/>
          </a:p>
          <a:p>
            <a:r>
              <a:rPr lang="en-US">
                <a:solidFill>
                  <a:srgbClr val="333333"/>
                </a:solidFill>
                <a:highlight>
                  <a:srgbClr val="FFFFFF"/>
                </a:highlight>
              </a:rPr>
              <a:t>number 13 11 20. </a:t>
            </a:r>
            <a:endParaRPr lang="en-US"/>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DA0842A-7BED-4826-B410-22C6A581EA39}" type="slidenum">
              <a:rPr lang="en-GB"/>
              <a:t>3</a:t>
            </a:fld>
            <a:endParaRPr lang="en-GB"/>
          </a:p>
        </p:txBody>
      </p:sp>
    </p:spTree>
    <p:extLst>
      <p:ext uri="{BB962C8B-B14F-4D97-AF65-F5344CB8AC3E}">
        <p14:creationId xmlns:p14="http://schemas.microsoft.com/office/powerpoint/2010/main" val="4254478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Introduce yourself</a:t>
            </a:r>
          </a:p>
          <a:p>
            <a:r>
              <a:rPr lang="en-US">
                <a:ea typeface="Calibri"/>
                <a:cs typeface="Calibri"/>
              </a:rPr>
              <a:t>Remind the audience you are not a GP or health care provider (HCP), they should not ask specific health questions. </a:t>
            </a:r>
          </a:p>
          <a:p>
            <a:endParaRPr lang="en-US" dirty="0">
              <a:solidFill>
                <a:srgbClr val="333333"/>
              </a:solidFill>
              <a:highlight>
                <a:srgbClr val="FFFFFF"/>
              </a:highlight>
            </a:endParaRPr>
          </a:p>
          <a:p>
            <a:r>
              <a:rPr lang="en-US" dirty="0">
                <a:solidFill>
                  <a:srgbClr val="333333"/>
                </a:solidFill>
                <a:highlight>
                  <a:srgbClr val="FFFFFF"/>
                </a:highlight>
              </a:rPr>
              <a:t>If you have specific questions related to your health, please speak with your preferred health care provider, at the end of todays presentation I will also let you know where you can find more information.</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38F4E565-34A0-C645-AF10-2D50A3DD5B50}" type="slidenum">
              <a:rPr lang="en-US" smtClean="0"/>
              <a:t>4</a:t>
            </a:fld>
            <a:endParaRPr lang="en-US"/>
          </a:p>
        </p:txBody>
      </p:sp>
    </p:spTree>
    <p:extLst>
      <p:ext uri="{BB962C8B-B14F-4D97-AF65-F5344CB8AC3E}">
        <p14:creationId xmlns:p14="http://schemas.microsoft.com/office/powerpoint/2010/main" val="3088951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a:t>Before we talk about cervical cancer, let’s first understand what cancer is.</a:t>
            </a:r>
            <a:endParaRPr lang="en-AU" dirty="0">
              <a:ea typeface="Calibri"/>
              <a:cs typeface="Calibri"/>
            </a:endParaRPr>
          </a:p>
          <a:p>
            <a:pPr>
              <a:defRPr/>
            </a:pPr>
            <a:endParaRPr lang="en-AU" dirty="0"/>
          </a:p>
          <a:p>
            <a:pPr>
              <a:defRPr/>
            </a:pPr>
            <a:r>
              <a:rPr lang="en-AU"/>
              <a:t>Our bodies are made up of millions of tiny building blocks called </a:t>
            </a:r>
            <a:r>
              <a:rPr lang="en-AU" b="1"/>
              <a:t>cells</a:t>
            </a:r>
            <a:r>
              <a:rPr lang="en-AU"/>
              <a:t>. These cells help our bodies grow, repair themselves and stay healthy.</a:t>
            </a:r>
          </a:p>
          <a:p>
            <a:pPr>
              <a:defRPr/>
            </a:pPr>
            <a:r>
              <a:rPr lang="en-AU"/>
              <a:t>Normally, cells grow and divide in a controlled way. But sometimes, cells become abnormal and keep growing when they shouldn't. These abnormal cells can form a lump called a </a:t>
            </a:r>
            <a:r>
              <a:rPr lang="en-AU" b="1"/>
              <a:t>tumour</a:t>
            </a:r>
            <a:r>
              <a:rPr lang="en-AU"/>
              <a:t>.</a:t>
            </a:r>
          </a:p>
          <a:p>
            <a:pPr>
              <a:defRPr/>
            </a:pPr>
            <a:endParaRPr lang="en-AU" dirty="0"/>
          </a:p>
          <a:p>
            <a:pPr>
              <a:defRPr/>
            </a:pPr>
            <a:r>
              <a:rPr lang="en-AU"/>
              <a:t>Not all tumours are cancer. Some are harmless, while others are cancerous and can spread to other parts of the body.</a:t>
            </a:r>
          </a:p>
          <a:p>
            <a:pPr>
              <a:defRPr/>
            </a:pPr>
            <a:r>
              <a:rPr lang="en-AU"/>
              <a:t>Cancer usually starts in one part of the body. This is called the </a:t>
            </a:r>
            <a:r>
              <a:rPr lang="en-AU" b="1"/>
              <a:t>primary cancer</a:t>
            </a:r>
            <a:r>
              <a:rPr lang="en-AU"/>
              <a:t>. If cancer cells spread to another part of the body, they can form a new tumour. This is called </a:t>
            </a:r>
            <a:r>
              <a:rPr lang="en-AU" b="1"/>
              <a:t>secondary cancer</a:t>
            </a:r>
            <a:r>
              <a:rPr lang="en-AU"/>
              <a:t>.</a:t>
            </a:r>
          </a:p>
          <a:p>
            <a:pPr>
              <a:defRPr/>
            </a:pPr>
            <a:endParaRPr lang="en-AU" dirty="0">
              <a:ea typeface="Calibri"/>
              <a:cs typeface="Calibri"/>
            </a:endParaRPr>
          </a:p>
          <a:p>
            <a:pPr>
              <a:defRPr/>
            </a:pPr>
            <a:r>
              <a:rPr lang="en-AU"/>
              <a:t>The important thing to remember is that </a:t>
            </a:r>
            <a:r>
              <a:rPr lang="en-AU" b="1"/>
              <a:t>finding cancer early can make it easier to treat and improve a person's chances of survival</a:t>
            </a:r>
            <a:r>
              <a:rPr lang="en-AU"/>
              <a:t>.</a:t>
            </a:r>
          </a:p>
          <a:p>
            <a:pPr>
              <a:defRPr/>
            </a:pPr>
            <a:endParaRPr lang="en-AU" dirty="0"/>
          </a:p>
          <a:p>
            <a:pPr>
              <a:defRPr/>
            </a:pPr>
            <a:r>
              <a:rPr lang="en-AU"/>
              <a:t>This is why cancer screening is so important. Screening can help find some cancers early, often before a person notices any symptoms. Cervical screening can also find changes in cells before they turn into cancer.</a:t>
            </a:r>
          </a:p>
          <a:p>
            <a:pPr>
              <a:defRPr/>
            </a:pPr>
            <a:endParaRPr lang="en-AU" dirty="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6D95D0-B9C1-E644-98B7-B0AA63FDE7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023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solidFill>
                  <a:srgbClr val="000000"/>
                </a:solidFill>
              </a:rPr>
              <a:t>While there are many </a:t>
            </a:r>
            <a:r>
              <a:rPr lang="en-AU">
                <a:solidFill>
                  <a:srgbClr val="002060"/>
                </a:solidFill>
              </a:rPr>
              <a:t>types of cancers but we are only talking about cervical cancer screening today. </a:t>
            </a:r>
            <a:endParaRPr lang="en-AU">
              <a:solidFill>
                <a:srgbClr val="002060"/>
              </a:solidFill>
              <a:ea typeface="Calibri"/>
              <a:cs typeface="Calibri"/>
            </a:endParaRPr>
          </a:p>
          <a:p>
            <a:endParaRPr lang="en-AU">
              <a:solidFill>
                <a:srgbClr val="444444"/>
              </a:solidFill>
            </a:endParaRPr>
          </a:p>
          <a:p>
            <a:r>
              <a:rPr lang="en-AU">
                <a:solidFill>
                  <a:srgbClr val="000000"/>
                </a:solidFill>
              </a:rPr>
              <a:t>The cervix is the lower part of the uterus that opens into the vagina. The cervix is located between the uterus and vagina and it is not visible from outside of the body. </a:t>
            </a:r>
            <a:endParaRPr lang="en-US">
              <a:solidFill>
                <a:srgbClr val="444444"/>
              </a:solidFill>
            </a:endParaRPr>
          </a:p>
          <a:p>
            <a:endParaRPr lang="en-AU">
              <a:solidFill>
                <a:srgbClr val="000000"/>
              </a:solidFill>
            </a:endParaRPr>
          </a:p>
          <a:p>
            <a:r>
              <a:rPr lang="en-AU">
                <a:solidFill>
                  <a:srgbClr val="000000"/>
                </a:solidFill>
              </a:rPr>
              <a:t>Cervical cancer is the growth of abnormal cells in the cervix. </a:t>
            </a:r>
            <a:endParaRPr lang="en-US">
              <a:solidFill>
                <a:srgbClr val="444444"/>
              </a:solidFill>
              <a:ea typeface="Calibri"/>
              <a:cs typeface="Calibri"/>
            </a:endParaRPr>
          </a:p>
          <a:p>
            <a:endParaRPr lang="en-AU">
              <a:solidFill>
                <a:srgbClr val="002060"/>
              </a:solidFill>
              <a:ea typeface="Calibri"/>
              <a:cs typeface="Calibri"/>
            </a:endParaRPr>
          </a:p>
          <a:p>
            <a:r>
              <a:rPr lang="en-AU">
                <a:solidFill>
                  <a:srgbClr val="002060"/>
                </a:solidFill>
                <a:ea typeface="Calibri"/>
                <a:cs typeface="Calibri"/>
              </a:rPr>
              <a:t>Almost all types of cervical cancer are caused by the HPV virus.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8F4E565-34A0-C645-AF10-2D50A3DD5B50}" type="slidenum">
              <a:rPr lang="en-US" smtClean="0"/>
              <a:t>6</a:t>
            </a:fld>
            <a:endParaRPr lang="en-US"/>
          </a:p>
        </p:txBody>
      </p:sp>
    </p:spTree>
    <p:extLst>
      <p:ext uri="{BB962C8B-B14F-4D97-AF65-F5344CB8AC3E}">
        <p14:creationId xmlns:p14="http://schemas.microsoft.com/office/powerpoint/2010/main" val="3148732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F0DEC-2A2D-0D30-928C-943405FB2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C3C22-44FA-5C22-F6A1-303FA00A8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6CDBB-2C0E-5D3A-B784-B5A5923E3C4D}"/>
              </a:ext>
            </a:extLst>
          </p:cNvPr>
          <p:cNvSpPr>
            <a:spLocks noGrp="1"/>
          </p:cNvSpPr>
          <p:nvPr>
            <p:ph type="body" idx="1"/>
          </p:nvPr>
        </p:nvSpPr>
        <p:spPr/>
        <p:txBody>
          <a:bodyPr/>
          <a:lstStyle/>
          <a:p>
            <a:r>
              <a:rPr lang="en-US">
                <a:solidFill>
                  <a:srgbClr val="333333"/>
                </a:solidFill>
                <a:highlight>
                  <a:srgbClr val="FFFFFF"/>
                </a:highlight>
              </a:rPr>
              <a:t>HPV is a sexually transmitted infection (a germ that enters the body during sexual activity). This means HPV is passed on by genital skin to skin contact during sexual activity, including penis in vagina sex, oral sex, or same gender sex. Anyone of any gender can get HPV. HPV is a common infection which usually shows no signs or symptoms. </a:t>
            </a:r>
            <a:endParaRPr lang="en-US"/>
          </a:p>
          <a:p>
            <a:endParaRPr lang="en-US" dirty="0">
              <a:solidFill>
                <a:srgbClr val="333333"/>
              </a:solidFill>
              <a:highlight>
                <a:srgbClr val="FFFFFF"/>
              </a:highlight>
            </a:endParaRPr>
          </a:p>
          <a:p>
            <a:r>
              <a:rPr lang="en-US">
                <a:solidFill>
                  <a:srgbClr val="333333"/>
                </a:solidFill>
                <a:highlight>
                  <a:srgbClr val="FFFFFF"/>
                </a:highlight>
              </a:rPr>
              <a:t>Most HPV infections will go away on their own without causing any problems. Meaning they are cleared by the body’s immune system (the body's natural defenses against germs and sickness, body's ability to fight germs and sickness).</a:t>
            </a:r>
            <a:endParaRPr lang="en-US">
              <a:ea typeface="Calibri"/>
              <a:cs typeface="Calibri"/>
            </a:endParaRPr>
          </a:p>
          <a:p>
            <a:endParaRPr lang="en-US" dirty="0">
              <a:solidFill>
                <a:srgbClr val="333333"/>
              </a:solidFill>
              <a:highlight>
                <a:srgbClr val="FFFFFF"/>
              </a:highlight>
            </a:endParaRPr>
          </a:p>
          <a:p>
            <a:r>
              <a:rPr lang="en-US">
                <a:solidFill>
                  <a:srgbClr val="333333"/>
                </a:solidFill>
                <a:highlight>
                  <a:srgbClr val="FFFFFF"/>
                </a:highlight>
              </a:rPr>
              <a:t>However, if some types of HPV stay in the body for a long time this can cause abnormal cell changes. These abnormal cell changes, if left untreated, may lead to cervical cancer.</a:t>
            </a:r>
            <a:endParaRPr lang="en-US"/>
          </a:p>
          <a:p>
            <a:endParaRPr lang="en-US" dirty="0">
              <a:solidFill>
                <a:srgbClr val="333333"/>
              </a:solidFill>
              <a:highlight>
                <a:srgbClr val="FFFFFF"/>
              </a:highlight>
            </a:endParaRPr>
          </a:p>
          <a:p>
            <a:r>
              <a:rPr lang="en-US" dirty="0">
                <a:solidFill>
                  <a:srgbClr val="333333"/>
                </a:solidFill>
                <a:highlight>
                  <a:srgbClr val="FFFFFF"/>
                </a:highlight>
              </a:rPr>
              <a:t>If these cell changes are not picked up early they can develop into cervical cancer, it usually takes many years for this to happen.</a:t>
            </a:r>
            <a:endParaRPr lang="en-US" dirty="0"/>
          </a:p>
          <a:p>
            <a:endParaRPr lang="en-US" dirty="0">
              <a:solidFill>
                <a:srgbClr val="000000"/>
              </a:solidFill>
              <a:ea typeface="Calibri"/>
              <a:cs typeface="Calibri"/>
            </a:endParaRPr>
          </a:p>
          <a:p>
            <a:r>
              <a:rPr lang="en-AU">
                <a:solidFill>
                  <a:srgbClr val="0F1E64"/>
                </a:solidFill>
              </a:rPr>
              <a:t>In Australia, we are lucky to have the HPV vaccination program which means you have a much smaller chance of developing</a:t>
            </a:r>
            <a:endParaRPr lang="en-AU">
              <a:solidFill>
                <a:srgbClr val="000000"/>
              </a:solidFill>
              <a:ea typeface="Calibri" panose="020F0502020204030204"/>
              <a:cs typeface="Calibri" panose="020F0502020204030204"/>
            </a:endParaRPr>
          </a:p>
          <a:p>
            <a:pPr marL="600075" lvl="1" indent="-257175">
              <a:buFont typeface="Courier New,monospace"/>
              <a:buChar char="o"/>
            </a:pPr>
            <a:r>
              <a:rPr lang="en-AU">
                <a:solidFill>
                  <a:srgbClr val="0F1E64"/>
                </a:solidFill>
              </a:rPr>
              <a:t>Cervical cancer</a:t>
            </a:r>
            <a:endParaRPr lang="en-AU">
              <a:solidFill>
                <a:srgbClr val="000000"/>
              </a:solidFill>
            </a:endParaRPr>
          </a:p>
          <a:p>
            <a:pPr marL="600075" lvl="1" indent="-257175">
              <a:buFont typeface="Courier New,monospace"/>
              <a:buChar char="o"/>
            </a:pPr>
            <a:r>
              <a:rPr lang="en-AU">
                <a:solidFill>
                  <a:srgbClr val="0F1E64"/>
                </a:solidFill>
              </a:rPr>
              <a:t>Other cancers of the anus, vagina, vulva ,penis, throat </a:t>
            </a:r>
            <a:endParaRPr lang="en-AU">
              <a:solidFill>
                <a:srgbClr val="000000"/>
              </a:solidFill>
            </a:endParaRPr>
          </a:p>
          <a:p>
            <a:pPr marL="600075" lvl="1" indent="-257175">
              <a:buFont typeface="Courier New,monospace"/>
              <a:buChar char="o"/>
            </a:pPr>
            <a:r>
              <a:rPr lang="en-AU">
                <a:solidFill>
                  <a:srgbClr val="0F1E64"/>
                </a:solidFill>
              </a:rPr>
              <a:t>Genital warts </a:t>
            </a:r>
            <a:endParaRPr lang="en-AU">
              <a:solidFill>
                <a:srgbClr val="000000"/>
              </a:solidFill>
            </a:endParaRPr>
          </a:p>
          <a:p>
            <a:pPr lvl="1"/>
            <a:endParaRPr lang="en-AU">
              <a:solidFill>
                <a:srgbClr val="000000"/>
              </a:solidFill>
            </a:endParaRPr>
          </a:p>
          <a:p>
            <a:r>
              <a:rPr lang="en-US">
                <a:solidFill>
                  <a:srgbClr val="444444"/>
                </a:solidFill>
                <a:ea typeface="Calibri"/>
                <a:cs typeface="Calibri"/>
              </a:rPr>
              <a:t>While the vaccine can reduce your risk, it doesn't eliminate it, which is why it is important to still get have regular cervical screening when due.</a:t>
            </a:r>
          </a:p>
          <a:p>
            <a:endParaRPr lang="en-AU">
              <a:solidFill>
                <a:srgbClr val="002060"/>
              </a:solidFill>
              <a:ea typeface="Calibri"/>
              <a:cs typeface="Calibri"/>
            </a:endParaRPr>
          </a:p>
        </p:txBody>
      </p:sp>
      <p:sp>
        <p:nvSpPr>
          <p:cNvPr id="4" name="Slide Number Placeholder 3">
            <a:extLst>
              <a:ext uri="{FF2B5EF4-FFF2-40B4-BE49-F238E27FC236}">
                <a16:creationId xmlns:a16="http://schemas.microsoft.com/office/drawing/2014/main" id="{BF433982-B2FB-93E5-9495-710A53665B8A}"/>
              </a:ext>
            </a:extLst>
          </p:cNvPr>
          <p:cNvSpPr>
            <a:spLocks noGrp="1"/>
          </p:cNvSpPr>
          <p:nvPr>
            <p:ph type="sldNum" sz="quarter" idx="5"/>
          </p:nvPr>
        </p:nvSpPr>
        <p:spPr/>
        <p:txBody>
          <a:bodyPr/>
          <a:lstStyle/>
          <a:p>
            <a:fld id="{38F4E565-34A0-C645-AF10-2D50A3DD5B50}" type="slidenum">
              <a:rPr lang="en-US" smtClean="0"/>
              <a:t>7</a:t>
            </a:fld>
            <a:endParaRPr lang="en-US"/>
          </a:p>
        </p:txBody>
      </p:sp>
    </p:spTree>
    <p:extLst>
      <p:ext uri="{BB962C8B-B14F-4D97-AF65-F5344CB8AC3E}">
        <p14:creationId xmlns:p14="http://schemas.microsoft.com/office/powerpoint/2010/main" val="1906240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86BFB-001C-FD3C-1B74-6A6D14CD9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062AA-1272-7960-3B5F-638D3C039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C5A86-F12F-91A6-2B31-6D9165C0E554}"/>
              </a:ext>
            </a:extLst>
          </p:cNvPr>
          <p:cNvSpPr>
            <a:spLocks noGrp="1"/>
          </p:cNvSpPr>
          <p:nvPr>
            <p:ph type="body" idx="1"/>
          </p:nvPr>
        </p:nvSpPr>
        <p:spPr/>
        <p:txBody>
          <a:bodyPr/>
          <a:lstStyle/>
          <a:p>
            <a:r>
              <a:rPr lang="en-AU">
                <a:solidFill>
                  <a:srgbClr val="000000"/>
                </a:solidFill>
              </a:rPr>
              <a:t>In Australia, we are very lucky to have a free national cervical screening program that looks for signs of cervical cancer before symptoms occur. This is called the National Cervical Screening Program.</a:t>
            </a:r>
            <a:endParaRPr lang="en-US">
              <a:solidFill>
                <a:srgbClr val="444444"/>
              </a:solidFill>
            </a:endParaRPr>
          </a:p>
          <a:p>
            <a:endParaRPr lang="en-AU">
              <a:solidFill>
                <a:srgbClr val="000000"/>
              </a:solidFill>
            </a:endParaRPr>
          </a:p>
          <a:p>
            <a:r>
              <a:rPr lang="en-AU">
                <a:solidFill>
                  <a:srgbClr val="000000"/>
                </a:solidFill>
              </a:rPr>
              <a:t>Since 2017 there have been changes to the National Cervical Screening Program in Australia:</a:t>
            </a:r>
            <a:endParaRPr lang="en-US">
              <a:solidFill>
                <a:srgbClr val="444444"/>
              </a:solidFill>
              <a:ea typeface="Calibri"/>
              <a:cs typeface="Calibri"/>
            </a:endParaRPr>
          </a:p>
          <a:p>
            <a:pPr marL="179070" indent="-179070">
              <a:buFont typeface="Arial,Sans-Serif"/>
              <a:buChar char="•"/>
            </a:pPr>
            <a:r>
              <a:rPr lang="en-AU">
                <a:solidFill>
                  <a:srgbClr val="000000"/>
                </a:solidFill>
              </a:rPr>
              <a:t>New test (change from Pap Test to Cervical Screening Test or CST)</a:t>
            </a:r>
            <a:endParaRPr lang="en-US">
              <a:solidFill>
                <a:srgbClr val="444444"/>
              </a:solidFill>
            </a:endParaRPr>
          </a:p>
          <a:p>
            <a:pPr marL="179070" indent="-179070">
              <a:buFont typeface="Arial,Sans-Serif"/>
              <a:buChar char="•"/>
            </a:pPr>
            <a:r>
              <a:rPr lang="en-AU">
                <a:solidFill>
                  <a:srgbClr val="000000"/>
                </a:solidFill>
              </a:rPr>
              <a:t>Screening interval (test done every 5 years, instead of 2)</a:t>
            </a:r>
            <a:endParaRPr lang="en-US">
              <a:solidFill>
                <a:srgbClr val="444444"/>
              </a:solidFill>
            </a:endParaRPr>
          </a:p>
          <a:p>
            <a:pPr marL="179070" indent="-179070">
              <a:buFont typeface="Arial,Sans-Serif"/>
              <a:buChar char="•"/>
            </a:pPr>
            <a:r>
              <a:rPr lang="en-AU">
                <a:solidFill>
                  <a:srgbClr val="000000"/>
                </a:solidFill>
              </a:rPr>
              <a:t>Screening age (Starting age is from 25 instead of 18 and exit test between 70-74)</a:t>
            </a:r>
            <a:endParaRPr lang="en-US">
              <a:solidFill>
                <a:srgbClr val="444444"/>
              </a:solidFill>
            </a:endParaRPr>
          </a:p>
          <a:p>
            <a:endParaRPr lang="en-AU">
              <a:solidFill>
                <a:srgbClr val="444444"/>
              </a:solidFill>
            </a:endParaRPr>
          </a:p>
          <a:p>
            <a:r>
              <a:rPr lang="en-AU">
                <a:solidFill>
                  <a:srgbClr val="000000"/>
                </a:solidFill>
              </a:rPr>
              <a:t>Women will receive an invitation to screen from the National Cancer Screening Register after their 25th birthday</a:t>
            </a:r>
            <a:endParaRPr lang="en-US">
              <a:solidFill>
                <a:srgbClr val="444444"/>
              </a:solidFill>
            </a:endParaRPr>
          </a:p>
        </p:txBody>
      </p:sp>
      <p:sp>
        <p:nvSpPr>
          <p:cNvPr id="4" name="Slide Number Placeholder 3">
            <a:extLst>
              <a:ext uri="{FF2B5EF4-FFF2-40B4-BE49-F238E27FC236}">
                <a16:creationId xmlns:a16="http://schemas.microsoft.com/office/drawing/2014/main" id="{6D439FF3-AA9C-9E5D-6A2F-436FFBC4B84D}"/>
              </a:ext>
            </a:extLst>
          </p:cNvPr>
          <p:cNvSpPr>
            <a:spLocks noGrp="1"/>
          </p:cNvSpPr>
          <p:nvPr>
            <p:ph type="sldNum" sz="quarter" idx="5"/>
          </p:nvPr>
        </p:nvSpPr>
        <p:spPr/>
        <p:txBody>
          <a:bodyPr/>
          <a:lstStyle/>
          <a:p>
            <a:fld id="{38F4E565-34A0-C645-AF10-2D50A3DD5B50}" type="slidenum">
              <a:rPr lang="en-US" smtClean="0"/>
              <a:t>8</a:t>
            </a:fld>
            <a:endParaRPr lang="en-US"/>
          </a:p>
        </p:txBody>
      </p:sp>
    </p:spTree>
    <p:extLst>
      <p:ext uri="{BB962C8B-B14F-4D97-AF65-F5344CB8AC3E}">
        <p14:creationId xmlns:p14="http://schemas.microsoft.com/office/powerpoint/2010/main" val="3603713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3C4EB-E5F1-D3F5-AECD-99A5F30F0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5362F-BF4A-AA3F-8E0B-E8F69AE032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72CF3F-69E7-9F7F-6628-8EF14CC0B447}"/>
              </a:ext>
            </a:extLst>
          </p:cNvPr>
          <p:cNvSpPr>
            <a:spLocks noGrp="1"/>
          </p:cNvSpPr>
          <p:nvPr>
            <p:ph type="body" idx="1"/>
          </p:nvPr>
        </p:nvSpPr>
        <p:spPr/>
        <p:txBody>
          <a:bodyPr/>
          <a:lstStyle/>
          <a:p>
            <a:r>
              <a:rPr lang="en-US" dirty="0">
                <a:solidFill>
                  <a:srgbClr val="000000"/>
                </a:solidFill>
                <a:ea typeface="Calibri"/>
                <a:cs typeface="Calibri"/>
              </a:rPr>
              <a:t>You have options for your Cervical Screening Test, this includes collecting your own sample or having your doctor or specially trained nurse collect a sample using a speculum. </a:t>
            </a:r>
          </a:p>
          <a:p>
            <a:endParaRPr lang="en-US" dirty="0">
              <a:ea typeface="Calibri"/>
              <a:cs typeface="Calibri"/>
            </a:endParaRPr>
          </a:p>
          <a:p>
            <a:r>
              <a:rPr lang="en-US" dirty="0">
                <a:solidFill>
                  <a:srgbClr val="333333"/>
                </a:solidFill>
                <a:highlight>
                  <a:srgbClr val="FFFFFF"/>
                </a:highlight>
              </a:rPr>
              <a:t>It is your body and your choice where and how you screen. </a:t>
            </a:r>
            <a:endParaRPr lang="en-US" dirty="0">
              <a:solidFill>
                <a:srgbClr val="000000"/>
              </a:solidFill>
            </a:endParaRPr>
          </a:p>
          <a:p>
            <a:endParaRPr lang="en-US" dirty="0">
              <a:solidFill>
                <a:srgbClr val="333333"/>
              </a:solidFill>
              <a:highlight>
                <a:srgbClr val="FFFFFF"/>
              </a:highlight>
            </a:endParaRPr>
          </a:p>
          <a:p>
            <a:r>
              <a:rPr lang="en-US" dirty="0">
                <a:solidFill>
                  <a:srgbClr val="333333"/>
                </a:solidFill>
                <a:highlight>
                  <a:srgbClr val="FFFFFF"/>
                </a:highlight>
              </a:rPr>
              <a:t>However its important to remember that you still need to book an appointment with a health professional such as a Doctor, Nurse or Aboriginal Health Practitioner for both screening options. </a:t>
            </a:r>
            <a:endParaRPr lang="en-US">
              <a:ea typeface="Calibri"/>
              <a:cs typeface="Calibri"/>
            </a:endParaRPr>
          </a:p>
        </p:txBody>
      </p:sp>
      <p:sp>
        <p:nvSpPr>
          <p:cNvPr id="4" name="Slide Number Placeholder 3">
            <a:extLst>
              <a:ext uri="{FF2B5EF4-FFF2-40B4-BE49-F238E27FC236}">
                <a16:creationId xmlns:a16="http://schemas.microsoft.com/office/drawing/2014/main" id="{E0E9C23F-6DDD-D5D8-B21E-624703309646}"/>
              </a:ext>
            </a:extLst>
          </p:cNvPr>
          <p:cNvSpPr>
            <a:spLocks noGrp="1"/>
          </p:cNvSpPr>
          <p:nvPr>
            <p:ph type="sldNum" sz="quarter" idx="5"/>
          </p:nvPr>
        </p:nvSpPr>
        <p:spPr/>
        <p:txBody>
          <a:bodyPr/>
          <a:lstStyle/>
          <a:p>
            <a:fld id="{38F4E565-34A0-C645-AF10-2D50A3DD5B50}" type="slidenum">
              <a:rPr lang="en-US" smtClean="0"/>
              <a:t>10</a:t>
            </a:fld>
            <a:endParaRPr lang="en-US"/>
          </a:p>
        </p:txBody>
      </p:sp>
    </p:spTree>
    <p:extLst>
      <p:ext uri="{BB962C8B-B14F-4D97-AF65-F5344CB8AC3E}">
        <p14:creationId xmlns:p14="http://schemas.microsoft.com/office/powerpoint/2010/main" val="75251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8D25B-450F-2244-EF70-5AB9BB3B37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79757-1F2D-99BE-D13D-61359C536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ADD854-06DC-5B5B-BB3D-8972A3656741}"/>
              </a:ext>
            </a:extLst>
          </p:cNvPr>
          <p:cNvSpPr>
            <a:spLocks noGrp="1"/>
          </p:cNvSpPr>
          <p:nvPr>
            <p:ph type="body" idx="1"/>
          </p:nvPr>
        </p:nvSpPr>
        <p:spPr/>
        <p:txBody>
          <a:bodyPr/>
          <a:lstStyle/>
          <a:p>
            <a:r>
              <a:rPr lang="en-US">
                <a:solidFill>
                  <a:srgbClr val="000000"/>
                </a:solidFill>
                <a:ea typeface="Calibri"/>
                <a:cs typeface="Calibri"/>
              </a:rPr>
              <a:t>If you chose the self-collection option you will be given a test tube with a swab at your health care clinic.</a:t>
            </a:r>
          </a:p>
          <a:p>
            <a:endParaRPr lang="en-US">
              <a:solidFill>
                <a:srgbClr val="000000"/>
              </a:solidFill>
              <a:ea typeface="Calibri"/>
              <a:cs typeface="Calibri"/>
            </a:endParaRPr>
          </a:p>
          <a:p>
            <a:r>
              <a:rPr lang="en-US">
                <a:solidFill>
                  <a:srgbClr val="000000"/>
                </a:solidFill>
                <a:ea typeface="Calibri"/>
                <a:cs typeface="Calibri"/>
              </a:rPr>
              <a:t>You can go into a private space, and follow these four easy steps to collect your own sample. Your doctor can go through this with you and give you some information to help you do this test. In some instances, your doctor or specially trained nurse can also help you to collect your sample using this test.</a:t>
            </a:r>
          </a:p>
          <a:p>
            <a:endParaRPr lang="en-US">
              <a:solidFill>
                <a:srgbClr val="000000"/>
              </a:solidFill>
              <a:ea typeface="Calibri"/>
              <a:cs typeface="Calibri"/>
            </a:endParaRPr>
          </a:p>
          <a:p>
            <a:r>
              <a:rPr lang="en-US">
                <a:solidFill>
                  <a:srgbClr val="000000"/>
                </a:solidFill>
              </a:rPr>
              <a:t>In the next slide we will  compare this test to the clinician collected test using a speculum, however it is important to remember both are accurate and safe options for cervical screening.</a:t>
            </a:r>
            <a:endParaRPr lang="en-US"/>
          </a:p>
        </p:txBody>
      </p:sp>
      <p:sp>
        <p:nvSpPr>
          <p:cNvPr id="4" name="Slide Number Placeholder 3">
            <a:extLst>
              <a:ext uri="{FF2B5EF4-FFF2-40B4-BE49-F238E27FC236}">
                <a16:creationId xmlns:a16="http://schemas.microsoft.com/office/drawing/2014/main" id="{907AD3A4-BBDD-7208-09F8-D30DC701DCE0}"/>
              </a:ext>
            </a:extLst>
          </p:cNvPr>
          <p:cNvSpPr>
            <a:spLocks noGrp="1"/>
          </p:cNvSpPr>
          <p:nvPr>
            <p:ph type="sldNum" sz="quarter" idx="5"/>
          </p:nvPr>
        </p:nvSpPr>
        <p:spPr/>
        <p:txBody>
          <a:bodyPr/>
          <a:lstStyle/>
          <a:p>
            <a:fld id="{38F4E565-34A0-C645-AF10-2D50A3DD5B50}" type="slidenum">
              <a:rPr lang="en-US" smtClean="0"/>
              <a:t>11</a:t>
            </a:fld>
            <a:endParaRPr lang="en-US"/>
          </a:p>
        </p:txBody>
      </p:sp>
    </p:spTree>
    <p:extLst>
      <p:ext uri="{BB962C8B-B14F-4D97-AF65-F5344CB8AC3E}">
        <p14:creationId xmlns:p14="http://schemas.microsoft.com/office/powerpoint/2010/main" val="2729451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CBC36-5A93-A07C-62AB-F9408D93D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E16F2-586E-2A8D-EE1C-8AAB02B5D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56D14F-3083-589F-2AF2-43313E0433F6}"/>
              </a:ext>
            </a:extLst>
          </p:cNvPr>
          <p:cNvSpPr>
            <a:spLocks noGrp="1"/>
          </p:cNvSpPr>
          <p:nvPr>
            <p:ph type="body" idx="1"/>
          </p:nvPr>
        </p:nvSpPr>
        <p:spPr/>
        <p:txBody>
          <a:bodyPr/>
          <a:lstStyle/>
          <a:p>
            <a:r>
              <a:rPr lang="en-US">
                <a:solidFill>
                  <a:srgbClr val="000000"/>
                </a:solidFill>
                <a:ea typeface="Calibri"/>
                <a:cs typeface="Calibri"/>
              </a:rPr>
              <a:t>This table shows you the differences between the two options. </a:t>
            </a:r>
          </a:p>
          <a:p>
            <a:endParaRPr lang="en-US">
              <a:solidFill>
                <a:srgbClr val="000000"/>
              </a:solidFill>
              <a:ea typeface="Calibri"/>
              <a:cs typeface="Calibri"/>
            </a:endParaRPr>
          </a:p>
          <a:p>
            <a:r>
              <a:rPr lang="en-US">
                <a:solidFill>
                  <a:srgbClr val="000000"/>
                </a:solidFill>
                <a:ea typeface="Calibri"/>
                <a:cs typeface="Calibri"/>
              </a:rPr>
              <a:t>As previously mentioned both are accurate and safe options in protecting your health against cervical cancer.</a:t>
            </a:r>
          </a:p>
        </p:txBody>
      </p:sp>
      <p:sp>
        <p:nvSpPr>
          <p:cNvPr id="4" name="Slide Number Placeholder 3">
            <a:extLst>
              <a:ext uri="{FF2B5EF4-FFF2-40B4-BE49-F238E27FC236}">
                <a16:creationId xmlns:a16="http://schemas.microsoft.com/office/drawing/2014/main" id="{0A04B163-0846-F103-336E-889EC848A18B}"/>
              </a:ext>
            </a:extLst>
          </p:cNvPr>
          <p:cNvSpPr>
            <a:spLocks noGrp="1"/>
          </p:cNvSpPr>
          <p:nvPr>
            <p:ph type="sldNum" sz="quarter" idx="5"/>
          </p:nvPr>
        </p:nvSpPr>
        <p:spPr/>
        <p:txBody>
          <a:bodyPr/>
          <a:lstStyle/>
          <a:p>
            <a:fld id="{38F4E565-34A0-C645-AF10-2D50A3DD5B50}" type="slidenum">
              <a:rPr lang="en-US" smtClean="0"/>
              <a:t>12</a:t>
            </a:fld>
            <a:endParaRPr lang="en-US"/>
          </a:p>
        </p:txBody>
      </p:sp>
    </p:spTree>
    <p:extLst>
      <p:ext uri="{BB962C8B-B14F-4D97-AF65-F5344CB8AC3E}">
        <p14:creationId xmlns:p14="http://schemas.microsoft.com/office/powerpoint/2010/main" val="4015268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A903A-9BFD-C003-EEF5-E1BFF77A8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0F051-C1EA-9CBA-12D6-B556588692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EEC89A-23DD-361F-3ECC-E48DC6E7C07E}"/>
              </a:ext>
            </a:extLst>
          </p:cNvPr>
          <p:cNvSpPr>
            <a:spLocks noGrp="1"/>
          </p:cNvSpPr>
          <p:nvPr>
            <p:ph type="body" idx="1"/>
          </p:nvPr>
        </p:nvSpPr>
        <p:spPr/>
        <p:txBody>
          <a:bodyPr/>
          <a:lstStyle/>
          <a:p>
            <a:r>
              <a:rPr lang="en-AU">
                <a:solidFill>
                  <a:srgbClr val="000000"/>
                </a:solidFill>
              </a:rPr>
              <a:t>Starting at age 25 is safe – the changes in guidelines are based on a lot of evidence and new technology.</a:t>
            </a:r>
            <a:endParaRPr lang="en-US">
              <a:solidFill>
                <a:srgbClr val="444444"/>
              </a:solidFill>
            </a:endParaRPr>
          </a:p>
          <a:p>
            <a:pPr marL="179070" indent="-179070">
              <a:buFont typeface="Arial,Sans-Serif"/>
              <a:buChar char="•"/>
            </a:pPr>
            <a:r>
              <a:rPr lang="en-AU">
                <a:solidFill>
                  <a:srgbClr val="000000"/>
                </a:solidFill>
              </a:rPr>
              <a:t>Cervical cancer in women below the age of 25 is extremely rare</a:t>
            </a:r>
            <a:endParaRPr lang="en-US">
              <a:solidFill>
                <a:srgbClr val="444444"/>
              </a:solidFill>
            </a:endParaRPr>
          </a:p>
          <a:p>
            <a:pPr marL="179070" indent="-179070">
              <a:buFont typeface="Arial,Sans-Serif"/>
              <a:buChar char="•"/>
            </a:pPr>
            <a:r>
              <a:rPr lang="en-AU">
                <a:solidFill>
                  <a:srgbClr val="000000"/>
                </a:solidFill>
              </a:rPr>
              <a:t>The HPV vaccine means more people are protected from HPV</a:t>
            </a:r>
            <a:endParaRPr lang="en-US">
              <a:solidFill>
                <a:srgbClr val="444444"/>
              </a:solidFill>
            </a:endParaRPr>
          </a:p>
          <a:p>
            <a:pPr marL="179070" indent="-179070">
              <a:buFont typeface="Arial,Sans-Serif"/>
              <a:buChar char="•"/>
            </a:pPr>
            <a:r>
              <a:rPr lang="en-AU">
                <a:solidFill>
                  <a:srgbClr val="000000"/>
                </a:solidFill>
              </a:rPr>
              <a:t>It can take more than a decade for HPV infection to develop into cervical cancer</a:t>
            </a:r>
            <a:endParaRPr lang="en-US">
              <a:solidFill>
                <a:srgbClr val="444444"/>
              </a:solidFill>
            </a:endParaRPr>
          </a:p>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439DFB13-F7CE-29C9-FAAD-28C2725E4340}"/>
              </a:ext>
            </a:extLst>
          </p:cNvPr>
          <p:cNvSpPr>
            <a:spLocks noGrp="1"/>
          </p:cNvSpPr>
          <p:nvPr>
            <p:ph type="sldNum" sz="quarter" idx="5"/>
          </p:nvPr>
        </p:nvSpPr>
        <p:spPr/>
        <p:txBody>
          <a:bodyPr/>
          <a:lstStyle/>
          <a:p>
            <a:fld id="{38F4E565-34A0-C645-AF10-2D50A3DD5B50}" type="slidenum">
              <a:rPr lang="en-US" smtClean="0"/>
              <a:t>13</a:t>
            </a:fld>
            <a:endParaRPr lang="en-US"/>
          </a:p>
        </p:txBody>
      </p:sp>
    </p:spTree>
    <p:extLst>
      <p:ext uri="{BB962C8B-B14F-4D97-AF65-F5344CB8AC3E}">
        <p14:creationId xmlns:p14="http://schemas.microsoft.com/office/powerpoint/2010/main" val="3182104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4CB6D-A1B7-D922-BB38-C519B7905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49F29-89AB-0E74-C49C-0AEB648AE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1F0C9D-F834-6667-B62F-6A79CF959797}"/>
              </a:ext>
            </a:extLst>
          </p:cNvPr>
          <p:cNvSpPr>
            <a:spLocks noGrp="1"/>
          </p:cNvSpPr>
          <p:nvPr>
            <p:ph type="body" idx="1"/>
          </p:nvPr>
        </p:nvSpPr>
        <p:spPr/>
        <p:txBody>
          <a:bodyPr/>
          <a:lstStyle/>
          <a:p>
            <a:r>
              <a:rPr lang="en-US">
                <a:solidFill>
                  <a:srgbClr val="000000"/>
                </a:solidFill>
                <a:ea typeface="Calibri"/>
                <a:cs typeface="Calibri"/>
              </a:rPr>
              <a:t>Even if you feel fit and healthy, it is important to participate in cervical screening when you are due, as often there are no symptoms for cervical cancer. </a:t>
            </a:r>
          </a:p>
          <a:p>
            <a:endParaRPr lang="en-US">
              <a:solidFill>
                <a:srgbClr val="000000"/>
              </a:solidFill>
              <a:ea typeface="Calibri"/>
              <a:cs typeface="Calibri"/>
            </a:endParaRPr>
          </a:p>
          <a:p>
            <a:r>
              <a:rPr lang="en-US">
                <a:solidFill>
                  <a:srgbClr val="000000"/>
                </a:solidFill>
                <a:ea typeface="Calibri"/>
                <a:cs typeface="Calibri"/>
              </a:rPr>
              <a:t>These common misconceptions sometimes means people will put off cervical screening. Remember your doctor wants to see you to help you protect yourself against cervical cancer so you can be there for yourself and your family.</a:t>
            </a:r>
          </a:p>
        </p:txBody>
      </p:sp>
      <p:sp>
        <p:nvSpPr>
          <p:cNvPr id="4" name="Slide Number Placeholder 3">
            <a:extLst>
              <a:ext uri="{FF2B5EF4-FFF2-40B4-BE49-F238E27FC236}">
                <a16:creationId xmlns:a16="http://schemas.microsoft.com/office/drawing/2014/main" id="{7CCC5019-CCA5-44ED-B808-3C0922B02C9C}"/>
              </a:ext>
            </a:extLst>
          </p:cNvPr>
          <p:cNvSpPr>
            <a:spLocks noGrp="1"/>
          </p:cNvSpPr>
          <p:nvPr>
            <p:ph type="sldNum" sz="quarter" idx="5"/>
          </p:nvPr>
        </p:nvSpPr>
        <p:spPr/>
        <p:txBody>
          <a:bodyPr/>
          <a:lstStyle/>
          <a:p>
            <a:fld id="{38F4E565-34A0-C645-AF10-2D50A3DD5B50}" type="slidenum">
              <a:rPr lang="en-US" smtClean="0"/>
              <a:t>14</a:t>
            </a:fld>
            <a:endParaRPr lang="en-US"/>
          </a:p>
        </p:txBody>
      </p:sp>
    </p:spTree>
    <p:extLst>
      <p:ext uri="{BB962C8B-B14F-4D97-AF65-F5344CB8AC3E}">
        <p14:creationId xmlns:p14="http://schemas.microsoft.com/office/powerpoint/2010/main" val="1056166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There are a few different outcomes once you have done your Cervical Screening Test.</a:t>
            </a:r>
          </a:p>
          <a:p>
            <a:endParaRPr lang="en-US">
              <a:ea typeface="Calibri"/>
              <a:cs typeface="Calibri"/>
            </a:endParaRPr>
          </a:p>
          <a:p>
            <a:r>
              <a:rPr lang="en-US">
                <a:ea typeface="Calibri"/>
                <a:cs typeface="Calibri"/>
              </a:rPr>
              <a:t>In most cases, you will not find HPV and you can have peace of mind against cervical cancer and go back in 5 years time. </a:t>
            </a:r>
          </a:p>
          <a:p>
            <a:endParaRPr lang="en-US">
              <a:ea typeface="Calibri"/>
              <a:cs typeface="Calibri"/>
            </a:endParaRPr>
          </a:p>
          <a:p>
            <a:r>
              <a:rPr lang="en-US">
                <a:ea typeface="Calibri"/>
                <a:cs typeface="Calibri"/>
              </a:rPr>
              <a:t>If HPV is detected, your doctor will help you with the next steps.</a:t>
            </a:r>
          </a:p>
        </p:txBody>
      </p:sp>
      <p:sp>
        <p:nvSpPr>
          <p:cNvPr id="4" name="Slide Number Placeholder 3"/>
          <p:cNvSpPr>
            <a:spLocks noGrp="1"/>
          </p:cNvSpPr>
          <p:nvPr>
            <p:ph type="sldNum" sz="quarter" idx="5"/>
          </p:nvPr>
        </p:nvSpPr>
        <p:spPr/>
        <p:txBody>
          <a:bodyPr/>
          <a:lstStyle/>
          <a:p>
            <a:fld id="{38F4E565-34A0-C645-AF10-2D50A3DD5B50}" type="slidenum">
              <a:rPr lang="en-US" smtClean="0"/>
              <a:t>15</a:t>
            </a:fld>
            <a:endParaRPr lang="en-US"/>
          </a:p>
        </p:txBody>
      </p:sp>
    </p:spTree>
    <p:extLst>
      <p:ext uri="{BB962C8B-B14F-4D97-AF65-F5344CB8AC3E}">
        <p14:creationId xmlns:p14="http://schemas.microsoft.com/office/powerpoint/2010/main" val="3345164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D22EB-D241-B7DB-2D56-B1E13B911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DAF85-92D8-31D7-F534-83DC72239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97CAC-9A48-4F6B-F429-B689AF081657}"/>
              </a:ext>
            </a:extLst>
          </p:cNvPr>
          <p:cNvSpPr>
            <a:spLocks noGrp="1"/>
          </p:cNvSpPr>
          <p:nvPr>
            <p:ph type="body" idx="1"/>
          </p:nvPr>
        </p:nvSpPr>
        <p:spPr/>
        <p:txBody>
          <a:bodyPr/>
          <a:lstStyle/>
          <a:p>
            <a:r>
              <a:rPr lang="en-US">
                <a:solidFill>
                  <a:srgbClr val="000000"/>
                </a:solidFill>
                <a:ea typeface="Calibri"/>
                <a:cs typeface="Calibri"/>
              </a:rPr>
              <a:t>We hope this presentation has made you feel more comfortable with cervical screening and want to check if you are eligible and due for your next screen.</a:t>
            </a:r>
          </a:p>
          <a:p>
            <a:endParaRPr lang="en-US">
              <a:solidFill>
                <a:srgbClr val="000000"/>
              </a:solidFill>
              <a:ea typeface="Calibri"/>
              <a:cs typeface="Calibri"/>
            </a:endParaRPr>
          </a:p>
          <a:p>
            <a:r>
              <a:rPr lang="en-US">
                <a:solidFill>
                  <a:srgbClr val="000000"/>
                </a:solidFill>
                <a:ea typeface="Calibri"/>
                <a:cs typeface="Calibri"/>
              </a:rPr>
              <a:t>We can support you to book an appointment, or you can call your doctors office, book using Cancer Council Victoria's free cervical screening directory.</a:t>
            </a:r>
          </a:p>
        </p:txBody>
      </p:sp>
      <p:sp>
        <p:nvSpPr>
          <p:cNvPr id="4" name="Slide Number Placeholder 3">
            <a:extLst>
              <a:ext uri="{FF2B5EF4-FFF2-40B4-BE49-F238E27FC236}">
                <a16:creationId xmlns:a16="http://schemas.microsoft.com/office/drawing/2014/main" id="{6498D6BA-8EE8-9681-3A29-7888096DB459}"/>
              </a:ext>
            </a:extLst>
          </p:cNvPr>
          <p:cNvSpPr>
            <a:spLocks noGrp="1"/>
          </p:cNvSpPr>
          <p:nvPr>
            <p:ph type="sldNum" sz="quarter" idx="5"/>
          </p:nvPr>
        </p:nvSpPr>
        <p:spPr/>
        <p:txBody>
          <a:bodyPr/>
          <a:lstStyle/>
          <a:p>
            <a:fld id="{38F4E565-34A0-C645-AF10-2D50A3DD5B50}" type="slidenum">
              <a:rPr lang="en-US" smtClean="0"/>
              <a:t>17</a:t>
            </a:fld>
            <a:endParaRPr lang="en-US"/>
          </a:p>
        </p:txBody>
      </p:sp>
    </p:spTree>
    <p:extLst>
      <p:ext uri="{BB962C8B-B14F-4D97-AF65-F5344CB8AC3E}">
        <p14:creationId xmlns:p14="http://schemas.microsoft.com/office/powerpoint/2010/main" val="1858193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1078FAB-96C4-3847-A7FD-71E729B22274}"/>
              </a:ext>
            </a:extLst>
          </p:cNvPr>
          <p:cNvSpPr>
            <a:spLocks noGrp="1"/>
          </p:cNvSpPr>
          <p:nvPr>
            <p:ph type="ftr" sz="quarter" idx="10"/>
          </p:nvPr>
        </p:nvSpPr>
        <p:spPr/>
        <p:txBody>
          <a:bodyPr/>
          <a:lstStyle/>
          <a:p>
            <a:r>
              <a:rPr lang="en-US"/>
              <a:t>© Cancer Council   |    Day Month Year   |  cancervic.org.au   </a:t>
            </a:r>
          </a:p>
        </p:txBody>
      </p:sp>
    </p:spTree>
    <p:extLst>
      <p:ext uri="{BB962C8B-B14F-4D97-AF65-F5344CB8AC3E}">
        <p14:creationId xmlns:p14="http://schemas.microsoft.com/office/powerpoint/2010/main" val="62979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F83E42-7376-5E30-A2B0-122A61C6265F}"/>
              </a:ext>
            </a:extLst>
          </p:cNvPr>
          <p:cNvSpPr txBox="1"/>
          <p:nvPr userDrawn="1"/>
        </p:nvSpPr>
        <p:spPr>
          <a:xfrm>
            <a:off x="1092437" y="2857246"/>
            <a:ext cx="10007125" cy="2308324"/>
          </a:xfrm>
          <a:prstGeom prst="rect">
            <a:avLst/>
          </a:prstGeom>
          <a:solidFill>
            <a:schemeClr val="bg1"/>
          </a:solidFill>
        </p:spPr>
        <p:txBody>
          <a:bodyPr wrap="square" rtlCol="0">
            <a:spAutoFit/>
          </a:bodyPr>
          <a:lstStyle/>
          <a:p>
            <a:r>
              <a:rPr lang="en-AU" sz="2400" b="0" i="1">
                <a:solidFill>
                  <a:srgbClr val="333333"/>
                </a:solidFill>
                <a:effectLst/>
                <a:latin typeface="FocoCC"/>
              </a:rPr>
              <a:t>I would like to acknowledge the </a:t>
            </a:r>
            <a:r>
              <a:rPr lang="en-AU" sz="2400" b="1" i="1">
                <a:solidFill>
                  <a:srgbClr val="333333"/>
                </a:solidFill>
                <a:effectLst/>
                <a:latin typeface="FocoCC"/>
              </a:rPr>
              <a:t>Bunurong</a:t>
            </a:r>
            <a:r>
              <a:rPr lang="en-AU" sz="2400" b="0" i="1">
                <a:solidFill>
                  <a:srgbClr val="333333"/>
                </a:solidFill>
                <a:effectLst/>
                <a:latin typeface="FocoCC"/>
              </a:rPr>
              <a:t> people of the </a:t>
            </a:r>
            <a:r>
              <a:rPr lang="en-AU" sz="2400" b="1" i="1">
                <a:solidFill>
                  <a:srgbClr val="333333"/>
                </a:solidFill>
                <a:effectLst/>
                <a:latin typeface="FocoCC"/>
              </a:rPr>
              <a:t>Kulin Nation</a:t>
            </a:r>
            <a:r>
              <a:rPr lang="en-AU" sz="2400" b="0" i="1">
                <a:solidFill>
                  <a:srgbClr val="333333"/>
                </a:solidFill>
                <a:effectLst/>
                <a:latin typeface="FocoCC"/>
              </a:rPr>
              <a:t> who are the Traditional Owners and Custodians of the land and water ways on which we are meeting from today and pay my respects to the Elders past and present and those who are emerging. </a:t>
            </a:r>
          </a:p>
          <a:p>
            <a:r>
              <a:rPr lang="en-AU" sz="2400" b="0" i="1">
                <a:solidFill>
                  <a:srgbClr val="333333"/>
                </a:solidFill>
                <a:effectLst/>
                <a:latin typeface="FocoCC"/>
              </a:rPr>
              <a:t>I extend my respects to the Aboriginal and Torres Strait Islander people who are present today.</a:t>
            </a:r>
            <a:endParaRPr lang="en-AU" sz="2400"/>
          </a:p>
        </p:txBody>
      </p:sp>
    </p:spTree>
    <p:extLst>
      <p:ext uri="{BB962C8B-B14F-4D97-AF65-F5344CB8AC3E}">
        <p14:creationId xmlns:p14="http://schemas.microsoft.com/office/powerpoint/2010/main" val="1797079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12">
            <a:extLst>
              <a:ext uri="{FF2B5EF4-FFF2-40B4-BE49-F238E27FC236}">
                <a16:creationId xmlns:a16="http://schemas.microsoft.com/office/drawing/2014/main" id="{30BBDCBB-76C4-B24D-ADDC-E792B07BD11E}"/>
              </a:ext>
            </a:extLst>
          </p:cNvPr>
          <p:cNvSpPr>
            <a:spLocks noGrp="1"/>
          </p:cNvSpPr>
          <p:nvPr>
            <p:ph type="title" hasCustomPrompt="1"/>
          </p:nvPr>
        </p:nvSpPr>
        <p:spPr>
          <a:xfrm>
            <a:off x="1750711" y="2717336"/>
            <a:ext cx="8690578" cy="1325563"/>
          </a:xfrm>
          <a:prstGeom prst="rect">
            <a:avLst/>
          </a:prstGeom>
        </p:spPr>
        <p:txBody>
          <a:bodyPr/>
          <a:lstStyle>
            <a:lvl1pPr algn="ctr">
              <a:defRPr b="1" i="0">
                <a:solidFill>
                  <a:schemeClr val="bg1"/>
                </a:solidFill>
                <a:latin typeface="Foco CC Black" panose="020B0504050202020203" pitchFamily="34" charset="0"/>
                <a:cs typeface="Foco CC Black" panose="020B0504050202020203" pitchFamily="34" charset="0"/>
              </a:defRPr>
            </a:lvl1pPr>
          </a:lstStyle>
          <a:p>
            <a:r>
              <a:rPr lang="en-US"/>
              <a:t>Hello, </a:t>
            </a:r>
            <a:r>
              <a:rPr lang="en-US" baseline="0"/>
              <a:t>this is the latest PowerPoint Presentation</a:t>
            </a:r>
            <a:r>
              <a:rPr lang="en-US">
                <a:solidFill>
                  <a:srgbClr val="FFD200"/>
                </a:solidFill>
              </a:rPr>
              <a:t>.</a:t>
            </a:r>
          </a:p>
        </p:txBody>
      </p:sp>
      <p:sp>
        <p:nvSpPr>
          <p:cNvPr id="24" name="Subtitle 2">
            <a:extLst>
              <a:ext uri="{FF2B5EF4-FFF2-40B4-BE49-F238E27FC236}">
                <a16:creationId xmlns:a16="http://schemas.microsoft.com/office/drawing/2014/main" id="{E9691B48-AB16-B445-B44D-C32068B0B6A2}"/>
              </a:ext>
            </a:extLst>
          </p:cNvPr>
          <p:cNvSpPr>
            <a:spLocks noGrp="1"/>
          </p:cNvSpPr>
          <p:nvPr>
            <p:ph type="subTitle" idx="1" hasCustomPrompt="1"/>
          </p:nvPr>
        </p:nvSpPr>
        <p:spPr>
          <a:xfrm>
            <a:off x="3244448" y="4134974"/>
            <a:ext cx="5677705" cy="945027"/>
          </a:xfrm>
          <a:prstGeom prst="rect">
            <a:avLst/>
          </a:prstGeom>
        </p:spPr>
        <p:txBody>
          <a:bodyPr/>
          <a:lstStyle>
            <a:lvl1pPr marL="0" indent="0" algn="ctr">
              <a:lnSpc>
                <a:spcPct val="100000"/>
              </a:lnSpc>
              <a:spcBef>
                <a:spcPts val="50"/>
              </a:spcBef>
              <a:buNone/>
              <a:defRPr sz="2000" b="1" i="0">
                <a:solidFill>
                  <a:schemeClr val="bg1"/>
                </a:solidFill>
                <a:latin typeface="Foco CC" panose="020B0504050202020203" pitchFamily="34" charset="0"/>
                <a:cs typeface="Foco CC" panose="020B0504050202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This is the presentation </a:t>
            </a:r>
            <a:br>
              <a:rPr lang="en-US"/>
            </a:br>
            <a:r>
              <a:rPr lang="en-US"/>
              <a:t>description space.</a:t>
            </a:r>
          </a:p>
        </p:txBody>
      </p:sp>
      <p:sp>
        <p:nvSpPr>
          <p:cNvPr id="2" name="Footer Placeholder 1">
            <a:extLst>
              <a:ext uri="{FF2B5EF4-FFF2-40B4-BE49-F238E27FC236}">
                <a16:creationId xmlns:a16="http://schemas.microsoft.com/office/drawing/2014/main" id="{5F2C35E3-A638-CC43-8854-1B78A0B74ACB}"/>
              </a:ext>
            </a:extLst>
          </p:cNvPr>
          <p:cNvSpPr>
            <a:spLocks noGrp="1"/>
          </p:cNvSpPr>
          <p:nvPr>
            <p:ph type="ftr" sz="quarter" idx="10"/>
          </p:nvPr>
        </p:nvSpPr>
        <p:spPr/>
        <p:txBody>
          <a:bodyPr/>
          <a:lstStyle/>
          <a:p>
            <a:r>
              <a:rPr lang="en-US"/>
              <a:t>© Cancer Council   |    Day Month Year   |  cancervic.org.au   </a:t>
            </a:r>
          </a:p>
        </p:txBody>
      </p:sp>
    </p:spTree>
    <p:extLst>
      <p:ext uri="{BB962C8B-B14F-4D97-AF65-F5344CB8AC3E}">
        <p14:creationId xmlns:p14="http://schemas.microsoft.com/office/powerpoint/2010/main" val="1671599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1941F90D-F9EF-F64D-96C8-4A826B3034DF}"/>
              </a:ext>
            </a:extLst>
          </p:cNvPr>
          <p:cNvSpPr>
            <a:spLocks noGrp="1"/>
          </p:cNvSpPr>
          <p:nvPr>
            <p:ph type="title" hasCustomPrompt="1"/>
          </p:nvPr>
        </p:nvSpPr>
        <p:spPr>
          <a:xfrm>
            <a:off x="838200" y="3115597"/>
            <a:ext cx="10515600" cy="701491"/>
          </a:xfrm>
          <a:prstGeom prst="rect">
            <a:avLst/>
          </a:prstGeom>
        </p:spPr>
        <p:txBody>
          <a:bodyPr/>
          <a:lstStyle>
            <a:lvl1pPr algn="ctr">
              <a:defRPr b="1" i="0">
                <a:solidFill>
                  <a:schemeClr val="bg1"/>
                </a:solidFill>
                <a:latin typeface="Foco CC Black" panose="020B0504050202020203" pitchFamily="34" charset="0"/>
                <a:cs typeface="Foco CC Black" panose="020B0504050202020203" pitchFamily="34" charset="0"/>
              </a:defRPr>
            </a:lvl1pPr>
          </a:lstStyle>
          <a:p>
            <a:r>
              <a:rPr lang="en-US"/>
              <a:t>Thank you</a:t>
            </a:r>
            <a:r>
              <a:rPr lang="en-US">
                <a:solidFill>
                  <a:srgbClr val="FFD200"/>
                </a:solidFill>
              </a:rPr>
              <a:t>.</a:t>
            </a:r>
          </a:p>
        </p:txBody>
      </p:sp>
      <p:sp>
        <p:nvSpPr>
          <p:cNvPr id="2" name="Footer Placeholder 1">
            <a:extLst>
              <a:ext uri="{FF2B5EF4-FFF2-40B4-BE49-F238E27FC236}">
                <a16:creationId xmlns:a16="http://schemas.microsoft.com/office/drawing/2014/main" id="{F58EB179-A30B-D34A-8DA0-E2090F5B2F4F}"/>
              </a:ext>
            </a:extLst>
          </p:cNvPr>
          <p:cNvSpPr>
            <a:spLocks noGrp="1"/>
          </p:cNvSpPr>
          <p:nvPr>
            <p:ph type="ftr" sz="quarter" idx="10"/>
          </p:nvPr>
        </p:nvSpPr>
        <p:spPr/>
        <p:txBody>
          <a:bodyPr/>
          <a:lstStyle/>
          <a:p>
            <a:r>
              <a:rPr lang="en-US"/>
              <a:t>© Cancer Council   |    Day Month Year   |  cancervic.org.au   </a:t>
            </a:r>
          </a:p>
        </p:txBody>
      </p:sp>
    </p:spTree>
    <p:extLst>
      <p:ext uri="{BB962C8B-B14F-4D97-AF65-F5344CB8AC3E}">
        <p14:creationId xmlns:p14="http://schemas.microsoft.com/office/powerpoint/2010/main" val="3235314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9" name="Footer Placeholder 18">
            <a:extLst>
              <a:ext uri="{FF2B5EF4-FFF2-40B4-BE49-F238E27FC236}">
                <a16:creationId xmlns:a16="http://schemas.microsoft.com/office/drawing/2014/main" id="{4DBB9CCF-4BC6-2549-943D-D2AC4AA62F0E}"/>
              </a:ext>
            </a:extLst>
          </p:cNvPr>
          <p:cNvSpPr>
            <a:spLocks noGrp="1"/>
          </p:cNvSpPr>
          <p:nvPr>
            <p:ph type="ftr" sz="quarter" idx="10"/>
          </p:nvPr>
        </p:nvSpPr>
        <p:spPr>
          <a:xfrm>
            <a:off x="839526" y="6356352"/>
            <a:ext cx="3740727" cy="229980"/>
          </a:xfrm>
          <a:prstGeom prst="rect">
            <a:avLst/>
          </a:prstGeom>
        </p:spPr>
        <p:txBody>
          <a:bodyPr/>
          <a:lstStyle>
            <a:lvl1pPr algn="l">
              <a:defRPr sz="1400">
                <a:solidFill>
                  <a:srgbClr val="0F1E64"/>
                </a:solidFill>
              </a:defRPr>
            </a:lvl1pPr>
          </a:lstStyle>
          <a:p>
            <a:r>
              <a:rPr lang="en-US"/>
              <a:t>   |   Presentation Name</a:t>
            </a:r>
          </a:p>
        </p:txBody>
      </p:sp>
      <p:sp>
        <p:nvSpPr>
          <p:cNvPr id="20" name="Slide Number Placeholder 19">
            <a:extLst>
              <a:ext uri="{FF2B5EF4-FFF2-40B4-BE49-F238E27FC236}">
                <a16:creationId xmlns:a16="http://schemas.microsoft.com/office/drawing/2014/main" id="{51A59577-682B-564B-B09E-9146E102655E}"/>
              </a:ext>
            </a:extLst>
          </p:cNvPr>
          <p:cNvSpPr>
            <a:spLocks noGrp="1"/>
          </p:cNvSpPr>
          <p:nvPr>
            <p:ph type="sldNum" sz="quarter" idx="11"/>
          </p:nvPr>
        </p:nvSpPr>
        <p:spPr>
          <a:xfrm>
            <a:off x="761198" y="6356351"/>
            <a:ext cx="651003" cy="229980"/>
          </a:xfrm>
          <a:prstGeom prst="rect">
            <a:avLst/>
          </a:prstGeom>
        </p:spPr>
        <p:txBody>
          <a:bodyPr/>
          <a:lstStyle/>
          <a:p>
            <a:fld id="{01F466CC-9F01-C94B-99B1-8E98A3D6F94C}" type="slidenum">
              <a:rPr lang="en-US" smtClean="0"/>
              <a:pPr/>
              <a:t>‹#›</a:t>
            </a:fld>
            <a:endParaRPr lang="en-US"/>
          </a:p>
        </p:txBody>
      </p:sp>
      <p:sp>
        <p:nvSpPr>
          <p:cNvPr id="30" name="Text Placeholder 2">
            <a:extLst>
              <a:ext uri="{FF2B5EF4-FFF2-40B4-BE49-F238E27FC236}">
                <a16:creationId xmlns:a16="http://schemas.microsoft.com/office/drawing/2014/main" id="{8857787B-C5BA-044F-94CC-A1B142E7AFE1}"/>
              </a:ext>
            </a:extLst>
          </p:cNvPr>
          <p:cNvSpPr>
            <a:spLocks noGrp="1"/>
          </p:cNvSpPr>
          <p:nvPr>
            <p:ph type="body" idx="1"/>
          </p:nvPr>
        </p:nvSpPr>
        <p:spPr>
          <a:xfrm>
            <a:off x="839788" y="1690687"/>
            <a:ext cx="5157787" cy="814387"/>
          </a:xfrm>
          <a:prstGeom prst="rect">
            <a:avLst/>
          </a:prstGeom>
        </p:spPr>
        <p:txBody>
          <a:bodyPr anchor="b"/>
          <a:lstStyle>
            <a:lvl1pPr marL="0" indent="0">
              <a:buNone/>
              <a:defRPr sz="2000" b="1" i="0">
                <a:solidFill>
                  <a:srgbClr val="0F1E64"/>
                </a:solidFill>
                <a:latin typeface="Foco CC" panose="020B0504050202020203" pitchFamily="34" charset="0"/>
                <a:cs typeface="Foco CC" panose="020B0504050202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4" name="Text Placeholder 3">
            <a:extLst>
              <a:ext uri="{FF2B5EF4-FFF2-40B4-BE49-F238E27FC236}">
                <a16:creationId xmlns:a16="http://schemas.microsoft.com/office/drawing/2014/main" id="{7152D581-6D62-4648-8A7C-A1D7C51DFD8F}"/>
              </a:ext>
            </a:extLst>
          </p:cNvPr>
          <p:cNvSpPr>
            <a:spLocks noGrp="1"/>
          </p:cNvSpPr>
          <p:nvPr>
            <p:ph type="body" sz="half" idx="2"/>
          </p:nvPr>
        </p:nvSpPr>
        <p:spPr>
          <a:xfrm>
            <a:off x="838200" y="2524919"/>
            <a:ext cx="5159375" cy="3404243"/>
          </a:xfrm>
          <a:prstGeom prst="rect">
            <a:avLst/>
          </a:prstGeom>
        </p:spPr>
        <p:txBody>
          <a:bodyPr/>
          <a:lstStyle>
            <a:lvl1pPr marL="0" indent="0">
              <a:buNone/>
              <a:defRPr sz="2000" b="0" i="0">
                <a:solidFill>
                  <a:srgbClr val="0F1E64"/>
                </a:solidFill>
                <a:latin typeface="Foco CC" panose="020B0504050202020203" pitchFamily="34" charset="0"/>
                <a:cs typeface="Foco CC" panose="020B0504050202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5" name="Text Placeholder 2">
            <a:extLst>
              <a:ext uri="{FF2B5EF4-FFF2-40B4-BE49-F238E27FC236}">
                <a16:creationId xmlns:a16="http://schemas.microsoft.com/office/drawing/2014/main" id="{FF38DBCD-3D85-7C4F-8EF9-80A5C28DE331}"/>
              </a:ext>
            </a:extLst>
          </p:cNvPr>
          <p:cNvSpPr>
            <a:spLocks noGrp="1"/>
          </p:cNvSpPr>
          <p:nvPr>
            <p:ph type="body" idx="12"/>
          </p:nvPr>
        </p:nvSpPr>
        <p:spPr>
          <a:xfrm>
            <a:off x="6187965" y="1681163"/>
            <a:ext cx="5157787" cy="823912"/>
          </a:xfrm>
          <a:prstGeom prst="rect">
            <a:avLst/>
          </a:prstGeom>
        </p:spPr>
        <p:txBody>
          <a:bodyPr anchor="b"/>
          <a:lstStyle>
            <a:lvl1pPr marL="0" indent="0">
              <a:buNone/>
              <a:defRPr sz="2000" b="1" i="0">
                <a:solidFill>
                  <a:srgbClr val="0F1E64"/>
                </a:solidFill>
                <a:latin typeface="Foco CC" panose="020B0504050202020203" pitchFamily="34" charset="0"/>
                <a:cs typeface="Foco CC" panose="020B0504050202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6" name="Text Placeholder 3">
            <a:extLst>
              <a:ext uri="{FF2B5EF4-FFF2-40B4-BE49-F238E27FC236}">
                <a16:creationId xmlns:a16="http://schemas.microsoft.com/office/drawing/2014/main" id="{24D603AE-32C8-8B41-8DB2-85ECBDDE5AB5}"/>
              </a:ext>
            </a:extLst>
          </p:cNvPr>
          <p:cNvSpPr>
            <a:spLocks noGrp="1"/>
          </p:cNvSpPr>
          <p:nvPr>
            <p:ph type="body" sz="half" idx="13"/>
          </p:nvPr>
        </p:nvSpPr>
        <p:spPr>
          <a:xfrm>
            <a:off x="6186377" y="2524919"/>
            <a:ext cx="5159375" cy="3404243"/>
          </a:xfrm>
          <a:prstGeom prst="rect">
            <a:avLst/>
          </a:prstGeom>
        </p:spPr>
        <p:txBody>
          <a:bodyPr/>
          <a:lstStyle>
            <a:lvl1pPr marL="0" indent="0">
              <a:buNone/>
              <a:defRPr sz="2000" b="0" i="0">
                <a:solidFill>
                  <a:srgbClr val="0F1E64"/>
                </a:solidFill>
                <a:latin typeface="Foco CC" panose="020B0504050202020203" pitchFamily="34" charset="0"/>
                <a:cs typeface="Foco CC" panose="020B0504050202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228774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49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35431" y="6356351"/>
            <a:ext cx="651003" cy="229980"/>
          </a:xfrm>
          <a:prstGeom prst="rect">
            <a:avLst/>
          </a:prstGeom>
        </p:spPr>
        <p:txBody>
          <a:bodyPr/>
          <a:lstStyle/>
          <a:p>
            <a:fld id="{9C0E5DBF-150D-DD46-BADC-83CA603DFC4E}" type="slidenum">
              <a:rPr lang="en-US" smtClean="0"/>
              <a:pPr/>
              <a:t>‹#›</a:t>
            </a:fld>
            <a:endParaRPr lang="en-US"/>
          </a:p>
        </p:txBody>
      </p:sp>
    </p:spTree>
    <p:extLst>
      <p:ext uri="{BB962C8B-B14F-4D97-AF65-F5344CB8AC3E}">
        <p14:creationId xmlns:p14="http://schemas.microsoft.com/office/powerpoint/2010/main" val="3564432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CC276F-53A2-40D5-B979-A824DDDAED10}"/>
              </a:ext>
            </a:extLst>
          </p:cNvPr>
          <p:cNvSpPr>
            <a:spLocks noGrp="1"/>
          </p:cNvSpPr>
          <p:nvPr>
            <p:ph type="dt" sz="half" idx="10"/>
          </p:nvPr>
        </p:nvSpPr>
        <p:spPr>
          <a:xfrm>
            <a:off x="838200" y="6356352"/>
            <a:ext cx="2743200" cy="365125"/>
          </a:xfrm>
          <a:prstGeom prst="rect">
            <a:avLst/>
          </a:prstGeom>
        </p:spPr>
        <p:txBody>
          <a:bodyPr/>
          <a:lstStyle/>
          <a:p>
            <a:fld id="{6F463C3B-1A56-40E1-9BEE-25D177CAB2F0}" type="datetimeFigureOut">
              <a:rPr lang="en-AU" smtClean="0"/>
              <a:t>29/10/2026</a:t>
            </a:fld>
            <a:endParaRPr lang="en-AU"/>
          </a:p>
        </p:txBody>
      </p:sp>
      <p:sp>
        <p:nvSpPr>
          <p:cNvPr id="3" name="Footer Placeholder 2">
            <a:extLst>
              <a:ext uri="{FF2B5EF4-FFF2-40B4-BE49-F238E27FC236}">
                <a16:creationId xmlns:a16="http://schemas.microsoft.com/office/drawing/2014/main" id="{4B828266-D437-4167-8BE6-3BE3C6486944}"/>
              </a:ext>
            </a:extLst>
          </p:cNvPr>
          <p:cNvSpPr>
            <a:spLocks noGrp="1"/>
          </p:cNvSpPr>
          <p:nvPr>
            <p:ph type="ftr" sz="quarter" idx="11"/>
          </p:nvPr>
        </p:nvSpPr>
        <p:spPr>
          <a:xfrm>
            <a:off x="4038600" y="6356352"/>
            <a:ext cx="4114800" cy="365125"/>
          </a:xfrm>
          <a:prstGeom prst="rect">
            <a:avLst/>
          </a:prstGeom>
        </p:spPr>
        <p:txBody>
          <a:bodyPr/>
          <a:lstStyle/>
          <a:p>
            <a:endParaRPr lang="en-AU"/>
          </a:p>
        </p:txBody>
      </p:sp>
      <p:sp>
        <p:nvSpPr>
          <p:cNvPr id="4" name="Slide Number Placeholder 3">
            <a:extLst>
              <a:ext uri="{FF2B5EF4-FFF2-40B4-BE49-F238E27FC236}">
                <a16:creationId xmlns:a16="http://schemas.microsoft.com/office/drawing/2014/main" id="{3B53E3E9-7EDB-47B4-AF3A-A1D4F9EBB018}"/>
              </a:ext>
            </a:extLst>
          </p:cNvPr>
          <p:cNvSpPr>
            <a:spLocks noGrp="1"/>
          </p:cNvSpPr>
          <p:nvPr>
            <p:ph type="sldNum" sz="quarter" idx="12"/>
          </p:nvPr>
        </p:nvSpPr>
        <p:spPr>
          <a:xfrm>
            <a:off x="8610600" y="6356352"/>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330207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9B2E6-A470-40D7-B2B9-D1C4F0D8F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D163816-39B1-40E5-954A-53303517D8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ED8F3F28-25EB-4660-B4A1-BABE99E9024E}"/>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5" name="Footer Placeholder 4">
            <a:extLst>
              <a:ext uri="{FF2B5EF4-FFF2-40B4-BE49-F238E27FC236}">
                <a16:creationId xmlns:a16="http://schemas.microsoft.com/office/drawing/2014/main" id="{FF4EEDC3-E3EE-45F2-AE5C-6B9A951941B4}"/>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a:extLst>
              <a:ext uri="{FF2B5EF4-FFF2-40B4-BE49-F238E27FC236}">
                <a16:creationId xmlns:a16="http://schemas.microsoft.com/office/drawing/2014/main" id="{C3352B5C-5D8F-4033-A858-7AB24889863B}"/>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412963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A09DD-1766-4ABB-AD4A-51944E5B575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7E6C3009-990A-4D89-99B9-7D1BD10D2D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9BE992F-6003-4DE7-999E-8AFBBFFF3CA2}"/>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5" name="Footer Placeholder 4">
            <a:extLst>
              <a:ext uri="{FF2B5EF4-FFF2-40B4-BE49-F238E27FC236}">
                <a16:creationId xmlns:a16="http://schemas.microsoft.com/office/drawing/2014/main" id="{A694A71D-2E20-4F92-93EA-D230868999D0}"/>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a:extLst>
              <a:ext uri="{FF2B5EF4-FFF2-40B4-BE49-F238E27FC236}">
                <a16:creationId xmlns:a16="http://schemas.microsoft.com/office/drawing/2014/main" id="{AD876F7B-4013-43C9-9F30-EF38B3454418}"/>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1093435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4ACA4-18AC-4F85-9CFD-FB39528B74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0A5BD10-1D6D-4D64-A4DB-90934FA080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AF1523-E362-4DBE-A722-C581ECE4DF75}"/>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5" name="Footer Placeholder 4">
            <a:extLst>
              <a:ext uri="{FF2B5EF4-FFF2-40B4-BE49-F238E27FC236}">
                <a16:creationId xmlns:a16="http://schemas.microsoft.com/office/drawing/2014/main" id="{0DF12493-35F2-46E6-A3CC-CFB26B595F60}"/>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a:extLst>
              <a:ext uri="{FF2B5EF4-FFF2-40B4-BE49-F238E27FC236}">
                <a16:creationId xmlns:a16="http://schemas.microsoft.com/office/drawing/2014/main" id="{37228EC6-E51A-42F1-BFE1-557C435C4FB8}"/>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767469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D4BA9-B749-4A56-99F7-103AEFD9CD9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F863340-93BA-4116-B61E-1E4D7BCE1E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9939528-8984-4E9F-9B2D-3CECB8D4D5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3C5D4D5-2E9F-4365-A00E-6963562DBC7C}"/>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6" name="Footer Placeholder 5">
            <a:extLst>
              <a:ext uri="{FF2B5EF4-FFF2-40B4-BE49-F238E27FC236}">
                <a16:creationId xmlns:a16="http://schemas.microsoft.com/office/drawing/2014/main" id="{CA44C151-534B-4F54-B458-C74705D4662C}"/>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7" name="Slide Number Placeholder 6">
            <a:extLst>
              <a:ext uri="{FF2B5EF4-FFF2-40B4-BE49-F238E27FC236}">
                <a16:creationId xmlns:a16="http://schemas.microsoft.com/office/drawing/2014/main" id="{953C8B14-32A7-4D51-95F7-C91DB308DBC5}"/>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3363358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897C-F876-4D42-8D9A-D1F839B839F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B6E91B1-90A0-49E3-960B-A869CD0046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9E78B6-51B6-4425-83D2-01FFD8EEA6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DF90726-4FF4-484A-8D1F-15FAAF0FD3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238C3C-66FF-4A12-996D-4C15B0F94B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6D2EA94-C32D-4A25-805F-782FFBF52C1A}"/>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8" name="Footer Placeholder 7">
            <a:extLst>
              <a:ext uri="{FF2B5EF4-FFF2-40B4-BE49-F238E27FC236}">
                <a16:creationId xmlns:a16="http://schemas.microsoft.com/office/drawing/2014/main" id="{53DF9B38-E405-4D0D-B9BF-DEA96D668C24}"/>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9" name="Slide Number Placeholder 8">
            <a:extLst>
              <a:ext uri="{FF2B5EF4-FFF2-40B4-BE49-F238E27FC236}">
                <a16:creationId xmlns:a16="http://schemas.microsoft.com/office/drawing/2014/main" id="{929B7710-AF90-4667-BB8E-404281CFE656}"/>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2342748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F50D4-8E23-4AC4-9DCA-4538A9E2F685}"/>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E4DC2F0B-FEE7-4B81-84B5-D4C5CA43DC60}"/>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4" name="Footer Placeholder 3">
            <a:extLst>
              <a:ext uri="{FF2B5EF4-FFF2-40B4-BE49-F238E27FC236}">
                <a16:creationId xmlns:a16="http://schemas.microsoft.com/office/drawing/2014/main" id="{E20E1191-37D5-4BCD-8524-57CED6026D3F}"/>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5" name="Slide Number Placeholder 4">
            <a:extLst>
              <a:ext uri="{FF2B5EF4-FFF2-40B4-BE49-F238E27FC236}">
                <a16:creationId xmlns:a16="http://schemas.microsoft.com/office/drawing/2014/main" id="{3E1B288F-46C3-4A5D-86E3-F52896559AC6}"/>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3486680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CC276F-53A2-40D5-B979-A824DDDAED10}"/>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3" name="Footer Placeholder 2">
            <a:extLst>
              <a:ext uri="{FF2B5EF4-FFF2-40B4-BE49-F238E27FC236}">
                <a16:creationId xmlns:a16="http://schemas.microsoft.com/office/drawing/2014/main" id="{4B828266-D437-4167-8BE6-3BE3C6486944}"/>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4" name="Slide Number Placeholder 3">
            <a:extLst>
              <a:ext uri="{FF2B5EF4-FFF2-40B4-BE49-F238E27FC236}">
                <a16:creationId xmlns:a16="http://schemas.microsoft.com/office/drawing/2014/main" id="{3B53E3E9-7EDB-47B4-AF3A-A1D4F9EBB018}"/>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2911616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6A9E-3E2A-46DE-8B5A-F0E0E05DF0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A477530-A125-493A-808A-94C81D6AB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9B293C7-8728-4BD6-A49F-F1D5E663D1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82AB30-A49F-405D-9538-52CAC1D79880}"/>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6" name="Footer Placeholder 5">
            <a:extLst>
              <a:ext uri="{FF2B5EF4-FFF2-40B4-BE49-F238E27FC236}">
                <a16:creationId xmlns:a16="http://schemas.microsoft.com/office/drawing/2014/main" id="{55D2467C-C7BF-44BB-AB78-E1A0D0E232F6}"/>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7" name="Slide Number Placeholder 6">
            <a:extLst>
              <a:ext uri="{FF2B5EF4-FFF2-40B4-BE49-F238E27FC236}">
                <a16:creationId xmlns:a16="http://schemas.microsoft.com/office/drawing/2014/main" id="{497DC74F-C50C-4010-86F9-D0A52C36D06D}"/>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2315864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46D33-1E51-4D2C-B790-9E28EEFAA8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F2F05EF-7078-4B04-92D4-FA57F05402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D093DD88-34B8-49E7-A984-849D715F1C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133F6-6B5A-4529-B174-7D0A20352594}"/>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6" name="Footer Placeholder 5">
            <a:extLst>
              <a:ext uri="{FF2B5EF4-FFF2-40B4-BE49-F238E27FC236}">
                <a16:creationId xmlns:a16="http://schemas.microsoft.com/office/drawing/2014/main" id="{AD0520A8-3F50-4793-AAB6-674FE6648694}"/>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7" name="Slide Number Placeholder 6">
            <a:extLst>
              <a:ext uri="{FF2B5EF4-FFF2-40B4-BE49-F238E27FC236}">
                <a16:creationId xmlns:a16="http://schemas.microsoft.com/office/drawing/2014/main" id="{8AAD1CCF-3C95-49AC-8C8A-E4A4E5D35B03}"/>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1495552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9AB75-B419-4F65-A9D1-1D6C62981595}"/>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BC5E4ED-E40A-4D9B-B9FB-1FA1FFA9B6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CB927A3-1230-4E51-B085-D22AE2E7FF67}"/>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5" name="Footer Placeholder 4">
            <a:extLst>
              <a:ext uri="{FF2B5EF4-FFF2-40B4-BE49-F238E27FC236}">
                <a16:creationId xmlns:a16="http://schemas.microsoft.com/office/drawing/2014/main" id="{D0625E1E-CB60-4C39-957C-2E11F53C20C2}"/>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a:extLst>
              <a:ext uri="{FF2B5EF4-FFF2-40B4-BE49-F238E27FC236}">
                <a16:creationId xmlns:a16="http://schemas.microsoft.com/office/drawing/2014/main" id="{51E96CEF-35E9-4275-A7CE-E22274CF17AD}"/>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1768801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B497C8-A767-47BC-BDE0-B8F358F2BA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B7D3796-C0C8-45BC-97FF-48ED7E9B82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CA17A0F-53B0-4915-B780-76B44DE59497}"/>
              </a:ext>
            </a:extLst>
          </p:cNvPr>
          <p:cNvSpPr>
            <a:spLocks noGrp="1"/>
          </p:cNvSpPr>
          <p:nvPr>
            <p:ph type="dt" sz="half" idx="10"/>
          </p:nvPr>
        </p:nvSpPr>
        <p:spPr>
          <a:xfrm>
            <a:off x="838200" y="6356350"/>
            <a:ext cx="2743200" cy="365125"/>
          </a:xfrm>
          <a:prstGeom prst="rect">
            <a:avLst/>
          </a:prstGeom>
        </p:spPr>
        <p:txBody>
          <a:bodyPr/>
          <a:lstStyle/>
          <a:p>
            <a:fld id="{6F463C3B-1A56-40E1-9BEE-25D177CAB2F0}" type="datetimeFigureOut">
              <a:rPr lang="en-AU" smtClean="0"/>
              <a:t>29/10/2026</a:t>
            </a:fld>
            <a:endParaRPr lang="en-AU"/>
          </a:p>
        </p:txBody>
      </p:sp>
      <p:sp>
        <p:nvSpPr>
          <p:cNvPr id="5" name="Footer Placeholder 4">
            <a:extLst>
              <a:ext uri="{FF2B5EF4-FFF2-40B4-BE49-F238E27FC236}">
                <a16:creationId xmlns:a16="http://schemas.microsoft.com/office/drawing/2014/main" id="{F380D6F5-28DB-4CB7-AF33-955AAD8512F8}"/>
              </a:ext>
            </a:extLst>
          </p:cNvPr>
          <p:cNvSpPr>
            <a:spLocks noGrp="1"/>
          </p:cNvSpPr>
          <p:nvPr>
            <p:ph type="ftr" sz="quarter" idx="11"/>
          </p:nvPr>
        </p:nvSpPr>
        <p:spPr>
          <a:xfrm>
            <a:off x="4038600" y="6356350"/>
            <a:ext cx="4114800" cy="365125"/>
          </a:xfrm>
          <a:prstGeom prst="rect">
            <a:avLst/>
          </a:prstGeom>
        </p:spPr>
        <p:txBody>
          <a:bodyPr/>
          <a:lstStyle/>
          <a:p>
            <a:endParaRPr lang="en-AU"/>
          </a:p>
        </p:txBody>
      </p:sp>
      <p:sp>
        <p:nvSpPr>
          <p:cNvPr id="6" name="Slide Number Placeholder 5">
            <a:extLst>
              <a:ext uri="{FF2B5EF4-FFF2-40B4-BE49-F238E27FC236}">
                <a16:creationId xmlns:a16="http://schemas.microsoft.com/office/drawing/2014/main" id="{C20CCE50-9590-49A6-AE5B-1D9CC0BE4DAC}"/>
              </a:ext>
            </a:extLst>
          </p:cNvPr>
          <p:cNvSpPr>
            <a:spLocks noGrp="1"/>
          </p:cNvSpPr>
          <p:nvPr>
            <p:ph type="sldNum" sz="quarter" idx="12"/>
          </p:nvPr>
        </p:nvSpPr>
        <p:spPr>
          <a:xfrm>
            <a:off x="8610600" y="6356350"/>
            <a:ext cx="2743200" cy="365125"/>
          </a:xfrm>
          <a:prstGeom prst="rect">
            <a:avLst/>
          </a:prstGeom>
        </p:spPr>
        <p:txBody>
          <a:bodyPr/>
          <a:lstStyle/>
          <a:p>
            <a:fld id="{78FFFD57-54FA-440A-BE46-EE2F628C3ABA}" type="slidenum">
              <a:rPr lang="en-AU" smtClean="0"/>
              <a:t>‹#›</a:t>
            </a:fld>
            <a:endParaRPr lang="en-AU"/>
          </a:p>
        </p:txBody>
      </p:sp>
    </p:spTree>
    <p:extLst>
      <p:ext uri="{BB962C8B-B14F-4D97-AF65-F5344CB8AC3E}">
        <p14:creationId xmlns:p14="http://schemas.microsoft.com/office/powerpoint/2010/main" val="3661607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jpe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jpeg"/><Relationship Id="rId5" Type="http://schemas.openxmlformats.org/officeDocument/2006/relationships/theme" Target="../theme/theme4.xml"/><Relationship Id="rId4"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6.jpe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Footer Placeholder 8">
            <a:extLst>
              <a:ext uri="{FF2B5EF4-FFF2-40B4-BE49-F238E27FC236}">
                <a16:creationId xmlns:a16="http://schemas.microsoft.com/office/drawing/2014/main" id="{19715D3C-756F-0745-9028-C950BE31C6EF}"/>
              </a:ext>
            </a:extLst>
          </p:cNvPr>
          <p:cNvSpPr>
            <a:spLocks noGrp="1"/>
          </p:cNvSpPr>
          <p:nvPr>
            <p:ph type="ftr" sz="quarter" idx="3"/>
          </p:nvPr>
        </p:nvSpPr>
        <p:spPr>
          <a:xfrm>
            <a:off x="838200" y="6360155"/>
            <a:ext cx="10515600" cy="365125"/>
          </a:xfrm>
          <a:prstGeom prst="rect">
            <a:avLst/>
          </a:prstGeom>
        </p:spPr>
        <p:txBody>
          <a:bodyPr vert="horz" lIns="91440" tIns="45720" rIns="91440" bIns="45720" rtlCol="0" anchor="ctr"/>
          <a:lstStyle>
            <a:lvl1pPr algn="ctr">
              <a:defRPr sz="1200" b="0" i="0">
                <a:solidFill>
                  <a:schemeClr val="bg2">
                    <a:lumMod val="75000"/>
                  </a:schemeClr>
                </a:solidFill>
                <a:latin typeface="Foco CC" panose="020B0504050202020203" pitchFamily="34" charset="0"/>
                <a:cs typeface="Foco CC" panose="020B0504050202020203" pitchFamily="34" charset="0"/>
              </a:defRPr>
            </a:lvl1pPr>
          </a:lstStyle>
          <a:p>
            <a:r>
              <a:rPr lang="en-US"/>
              <a:t>© Cancer Council   |    Day Month Year   |  cancervic.org.au   </a:t>
            </a:r>
          </a:p>
        </p:txBody>
      </p:sp>
      <p:pic>
        <p:nvPicPr>
          <p:cNvPr id="5" name="Picture 4">
            <a:extLst>
              <a:ext uri="{FF2B5EF4-FFF2-40B4-BE49-F238E27FC236}">
                <a16:creationId xmlns:a16="http://schemas.microsoft.com/office/drawing/2014/main" id="{A0001934-FABC-4A47-9471-DBDFC80861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60" y="6524"/>
            <a:ext cx="3300578" cy="1724312"/>
          </a:xfrm>
          <a:prstGeom prst="rect">
            <a:avLst/>
          </a:prstGeom>
        </p:spPr>
      </p:pic>
    </p:spTree>
    <p:extLst>
      <p:ext uri="{BB962C8B-B14F-4D97-AF65-F5344CB8AC3E}">
        <p14:creationId xmlns:p14="http://schemas.microsoft.com/office/powerpoint/2010/main" val="2743281079"/>
      </p:ext>
    </p:extLst>
  </p:cSld>
  <p:clrMap bg1="lt1" tx1="dk1" bg2="lt2" tx2="dk2" accent1="accent1" accent2="accent2" accent3="accent3" accent4="accent4" accent5="accent5" accent6="accent6" hlink="hlink" folHlink="folHlink"/>
  <p:sldLayoutIdLst>
    <p:sldLayoutId id="2147483705"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6EC1676-9FE1-47A7-A755-63E24D1143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2" y="0"/>
            <a:ext cx="12190095" cy="6858000"/>
          </a:xfrm>
          <a:prstGeom prst="rect">
            <a:avLst/>
          </a:prstGeom>
        </p:spPr>
      </p:pic>
    </p:spTree>
    <p:extLst>
      <p:ext uri="{BB962C8B-B14F-4D97-AF65-F5344CB8AC3E}">
        <p14:creationId xmlns:p14="http://schemas.microsoft.com/office/powerpoint/2010/main" val="4015306776"/>
      </p:ext>
    </p:extLst>
  </p:cSld>
  <p:clrMap bg1="lt1" tx1="dk1" bg2="lt2" tx2="dk2" accent1="accent1" accent2="accent2" accent3="accent3" accent4="accent4" accent5="accent5" accent6="accent6" hlink="hlink" folHlink="folHlink"/>
  <p:sldLayoutIdLst>
    <p:sldLayoutId id="214748373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8">
            <a:extLst>
              <a:ext uri="{FF2B5EF4-FFF2-40B4-BE49-F238E27FC236}">
                <a16:creationId xmlns:a16="http://schemas.microsoft.com/office/drawing/2014/main" id="{04497B99-AFB7-F04F-9888-94403EB326E3}"/>
              </a:ext>
            </a:extLst>
          </p:cNvPr>
          <p:cNvSpPr>
            <a:spLocks noGrp="1"/>
          </p:cNvSpPr>
          <p:nvPr>
            <p:ph type="ftr" sz="quarter" idx="3"/>
          </p:nvPr>
        </p:nvSpPr>
        <p:spPr>
          <a:xfrm>
            <a:off x="838200" y="6360155"/>
            <a:ext cx="10515600" cy="365125"/>
          </a:xfrm>
          <a:prstGeom prst="rect">
            <a:avLst/>
          </a:prstGeom>
        </p:spPr>
        <p:txBody>
          <a:bodyPr vert="horz" lIns="91440" tIns="45720" rIns="91440" bIns="45720" rtlCol="0" anchor="ctr"/>
          <a:lstStyle>
            <a:lvl1pPr algn="ctr">
              <a:defRPr sz="1200" b="0" i="0">
                <a:solidFill>
                  <a:schemeClr val="bg2">
                    <a:lumMod val="75000"/>
                  </a:schemeClr>
                </a:solidFill>
                <a:latin typeface="Foco CC" panose="020B0504050202020203" pitchFamily="34" charset="0"/>
                <a:cs typeface="Foco CC" panose="020B0504050202020203" pitchFamily="34" charset="0"/>
              </a:defRPr>
            </a:lvl1pPr>
          </a:lstStyle>
          <a:p>
            <a:r>
              <a:rPr lang="en-US"/>
              <a:t>© Cancer Council   |    Day Month Year   |  cancervic.org.au   </a:t>
            </a:r>
          </a:p>
        </p:txBody>
      </p:sp>
      <p:pic>
        <p:nvPicPr>
          <p:cNvPr id="3" name="Picture 2">
            <a:extLst>
              <a:ext uri="{FF2B5EF4-FFF2-40B4-BE49-F238E27FC236}">
                <a16:creationId xmlns:a16="http://schemas.microsoft.com/office/drawing/2014/main" id="{DBD8E1C2-77D3-478A-B61F-50FC5716743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20" y="0"/>
            <a:ext cx="2581680" cy="1348740"/>
          </a:xfrm>
          <a:prstGeom prst="rect">
            <a:avLst/>
          </a:prstGeom>
        </p:spPr>
      </p:pic>
    </p:spTree>
    <p:extLst>
      <p:ext uri="{BB962C8B-B14F-4D97-AF65-F5344CB8AC3E}">
        <p14:creationId xmlns:p14="http://schemas.microsoft.com/office/powerpoint/2010/main" val="1516240991"/>
      </p:ext>
    </p:extLst>
  </p:cSld>
  <p:clrMap bg1="lt1" tx1="dk1" bg2="lt2" tx2="dk2" accent1="accent1" accent2="accent2" accent3="accent3" accent4="accent4" accent5="accent5" accent6="accent6" hlink="hlink" folHlink="folHlink"/>
  <p:sldLayoutIdLst>
    <p:sldLayoutId id="2147483691" r:id="rId1"/>
    <p:sldLayoutId id="2147483692"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70332B-F4DD-45DD-BBDD-FFC4C1BADC8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CCCB6EF-F514-4B25-A09F-52720C5AFCD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2585906" cy="1348740"/>
          </a:xfrm>
          <a:prstGeom prst="rect">
            <a:avLst/>
          </a:prstGeom>
        </p:spPr>
      </p:pic>
    </p:spTree>
    <p:extLst>
      <p:ext uri="{BB962C8B-B14F-4D97-AF65-F5344CB8AC3E}">
        <p14:creationId xmlns:p14="http://schemas.microsoft.com/office/powerpoint/2010/main" val="1303893961"/>
      </p:ext>
    </p:extLst>
  </p:cSld>
  <p:clrMap bg1="lt1" tx1="dk1" bg2="lt2" tx2="dk2" accent1="accent1" accent2="accent2" accent3="accent3" accent4="accent4" accent5="accent5" accent6="accent6" hlink="hlink" folHlink="folHlink"/>
  <p:sldLayoutIdLst>
    <p:sldLayoutId id="2147483689" r:id="rId1"/>
    <p:sldLayoutId id="2147483706" r:id="rId2"/>
    <p:sldLayoutId id="2147483719" r:id="rId3"/>
    <p:sldLayoutId id="2147483733"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7615FF-CDDC-453E-A92F-2A81899D48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28C69E8-5133-407E-A18F-5162FE5F87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7" name="Picture 6">
            <a:extLst>
              <a:ext uri="{FF2B5EF4-FFF2-40B4-BE49-F238E27FC236}">
                <a16:creationId xmlns:a16="http://schemas.microsoft.com/office/drawing/2014/main" id="{25A609EE-00F8-48F3-97D9-53E1FBD2161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464041" y="5502593"/>
            <a:ext cx="2585906" cy="1348740"/>
          </a:xfrm>
          <a:prstGeom prst="rect">
            <a:avLst/>
          </a:prstGeom>
        </p:spPr>
      </p:pic>
    </p:spTree>
    <p:extLst>
      <p:ext uri="{BB962C8B-B14F-4D97-AF65-F5344CB8AC3E}">
        <p14:creationId xmlns:p14="http://schemas.microsoft.com/office/powerpoint/2010/main" val="387940323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cancercouncil.com.au/cervical-cancer/about-cervical-cance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 Id="rId6" Type="http://schemas.openxmlformats.org/officeDocument/2006/relationships/image" Target="../media/image27.jpeg"/><Relationship Id="rId5" Type="http://schemas.openxmlformats.org/officeDocument/2006/relationships/image" Target="../media/image26.svg"/><Relationship Id="rId4" Type="http://schemas.openxmlformats.org/officeDocument/2006/relationships/image" Target="../media/image25.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F867650-8E1D-4E83-ADB7-DD16C070796C}"/>
              </a:ext>
            </a:extLst>
          </p:cNvPr>
          <p:cNvSpPr txBox="1">
            <a:spLocks/>
          </p:cNvSpPr>
          <p:nvPr/>
        </p:nvSpPr>
        <p:spPr>
          <a:xfrm>
            <a:off x="1750711" y="2006136"/>
            <a:ext cx="8690578" cy="1325563"/>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200" dirty="0">
                <a:solidFill>
                  <a:schemeClr val="bg1"/>
                </a:solidFill>
                <a:latin typeface="Arial" panose="020B0604020202020204" pitchFamily="34" charset="0"/>
                <a:cs typeface="Arial" panose="020B0604020202020204" pitchFamily="34" charset="0"/>
              </a:rPr>
              <a:t>Cervical Screening Can Save Your Life</a:t>
            </a:r>
            <a:r>
              <a:rPr lang="en-US" sz="7200" dirty="0">
                <a:solidFill>
                  <a:srgbClr val="FFD2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31616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E7A6C-A115-193A-0B0C-03B90464093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80E4CE9-39E4-BF4A-1173-EC69D135BA76}"/>
              </a:ext>
            </a:extLst>
          </p:cNvPr>
          <p:cNvSpPr>
            <a:spLocks noGrp="1"/>
          </p:cNvSpPr>
          <p:nvPr>
            <p:ph type="title"/>
          </p:nvPr>
        </p:nvSpPr>
        <p:spPr>
          <a:xfrm>
            <a:off x="464820" y="1463041"/>
            <a:ext cx="11277600" cy="800100"/>
          </a:xfrm>
          <a:prstGeom prst="rect">
            <a:avLst/>
          </a:prstGeom>
        </p:spPr>
        <p:txBody>
          <a:bodyPr lIns="91440" tIns="45720" rIns="91440" bIns="45720" anchor="t"/>
          <a:lstStyle/>
          <a:p>
            <a:r>
              <a:rPr lang="en-US" dirty="0">
                <a:latin typeface="Arial" panose="020B0604020202020204" pitchFamily="34" charset="0"/>
                <a:cs typeface="Arial" panose="020B0604020202020204" pitchFamily="34" charset="0"/>
              </a:rPr>
              <a:t>(Workplace) cervical screening session.</a:t>
            </a:r>
          </a:p>
        </p:txBody>
      </p:sp>
      <p:sp>
        <p:nvSpPr>
          <p:cNvPr id="8" name="Subtitle 7">
            <a:extLst>
              <a:ext uri="{FF2B5EF4-FFF2-40B4-BE49-F238E27FC236}">
                <a16:creationId xmlns:a16="http://schemas.microsoft.com/office/drawing/2014/main" id="{4B05285B-2D55-A87F-0DAF-15164DF9CC13}"/>
              </a:ext>
            </a:extLst>
          </p:cNvPr>
          <p:cNvSpPr>
            <a:spLocks noGrp="1"/>
          </p:cNvSpPr>
          <p:nvPr>
            <p:ph type="subTitle" idx="1"/>
          </p:nvPr>
        </p:nvSpPr>
        <p:spPr>
          <a:xfrm>
            <a:off x="425387" y="3004822"/>
            <a:ext cx="11353800" cy="2130850"/>
          </a:xfrm>
        </p:spPr>
        <p:txBody>
          <a:bodyPr lIns="91440" tIns="45720" rIns="91440" bIns="45720" anchor="t"/>
          <a:lstStyle/>
          <a:p>
            <a:r>
              <a:rPr lang="en-AU" dirty="0">
                <a:latin typeface="Arial" panose="020B0604020202020204" pitchFamily="34" charset="0"/>
                <a:cs typeface="Arial" panose="020B0604020202020204" pitchFamily="34" charset="0"/>
              </a:rPr>
              <a:t>Meet your presenters</a:t>
            </a:r>
            <a:endParaRPr lang="en-US" dirty="0">
              <a:latin typeface="Arial" panose="020B0604020202020204" pitchFamily="34" charset="0"/>
              <a:cs typeface="Arial" panose="020B0604020202020204" pitchFamily="34" charset="0"/>
            </a:endParaRPr>
          </a:p>
          <a:p>
            <a:r>
              <a:rPr lang="en-AU" dirty="0">
                <a:latin typeface="Arial" panose="020B0604020202020204" pitchFamily="34" charset="0"/>
                <a:cs typeface="Arial" panose="020B0604020202020204" pitchFamily="34" charset="0"/>
              </a:rPr>
              <a:t>What is cervical cancer and HPV?</a:t>
            </a:r>
          </a:p>
          <a:p>
            <a:r>
              <a:rPr lang="en-AU" dirty="0">
                <a:latin typeface="Arial" panose="020B0604020202020204" pitchFamily="34" charset="0"/>
                <a:cs typeface="Arial" panose="020B0604020202020204" pitchFamily="34" charset="0"/>
              </a:rPr>
              <a:t>What is the Cervical Screening Program?</a:t>
            </a:r>
          </a:p>
          <a:p>
            <a:r>
              <a:rPr lang="en-AU" dirty="0">
                <a:latin typeface="Arial" panose="020B0604020202020204" pitchFamily="34" charset="0"/>
                <a:cs typeface="Arial" panose="020B0604020202020204" pitchFamily="34" charset="0"/>
              </a:rPr>
              <a:t>How to do the test</a:t>
            </a:r>
          </a:p>
          <a:p>
            <a:r>
              <a:rPr lang="en-AU" dirty="0">
                <a:latin typeface="Arial" panose="020B0604020202020204" pitchFamily="34" charset="0"/>
                <a:cs typeface="Arial" panose="020B0604020202020204" pitchFamily="34" charset="0"/>
              </a:rPr>
              <a:t>Book a test</a:t>
            </a:r>
          </a:p>
          <a:p>
            <a:endParaRPr lang="en-AU" dirty="0"/>
          </a:p>
        </p:txBody>
      </p:sp>
    </p:spTree>
    <p:extLst>
      <p:ext uri="{BB962C8B-B14F-4D97-AF65-F5344CB8AC3E}">
        <p14:creationId xmlns:p14="http://schemas.microsoft.com/office/powerpoint/2010/main" val="2834194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8D0AE-2548-4333-9D38-878704F73C6F}"/>
              </a:ext>
            </a:extLst>
          </p:cNvPr>
          <p:cNvSpPr>
            <a:spLocks noGrp="1"/>
          </p:cNvSpPr>
          <p:nvPr>
            <p:ph type="ctrTitle"/>
          </p:nvPr>
        </p:nvSpPr>
        <p:spPr>
          <a:xfrm>
            <a:off x="1524000" y="619155"/>
            <a:ext cx="9144000" cy="698817"/>
          </a:xfrm>
        </p:spPr>
        <p:txBody>
          <a:bodyPr>
            <a:normAutofit/>
          </a:bodyPr>
          <a:lstStyle/>
          <a:p>
            <a:r>
              <a:rPr lang="en-AU" sz="4400" b="1" dirty="0">
                <a:solidFill>
                  <a:srgbClr val="0F1E64"/>
                </a:solidFill>
                <a:latin typeface="Arial" panose="020B0604020202020204" pitchFamily="34" charset="0"/>
                <a:cs typeface="Arial" panose="020B0604020202020204" pitchFamily="34" charset="0"/>
              </a:rPr>
              <a:t>Before we start</a:t>
            </a:r>
          </a:p>
        </p:txBody>
      </p:sp>
      <p:sp>
        <p:nvSpPr>
          <p:cNvPr id="3" name="Subtitle 2">
            <a:extLst>
              <a:ext uri="{FF2B5EF4-FFF2-40B4-BE49-F238E27FC236}">
                <a16:creationId xmlns:a16="http://schemas.microsoft.com/office/drawing/2014/main" id="{2115B61F-8249-4B13-A51D-4D89BDA8B1CE}"/>
              </a:ext>
            </a:extLst>
          </p:cNvPr>
          <p:cNvSpPr>
            <a:spLocks noGrp="1"/>
          </p:cNvSpPr>
          <p:nvPr>
            <p:ph type="subTitle" idx="1"/>
          </p:nvPr>
        </p:nvSpPr>
        <p:spPr>
          <a:xfrm>
            <a:off x="1524000" y="2141220"/>
            <a:ext cx="9144000" cy="3116580"/>
          </a:xfrm>
        </p:spPr>
        <p:txBody>
          <a:bodyPr vert="horz" lIns="91440" tIns="45720" rIns="91440" bIns="45720" rtlCol="0" anchor="t">
            <a:normAutofit/>
          </a:bodyPr>
          <a:lstStyle/>
          <a:p>
            <a:r>
              <a:rPr lang="en-AU" dirty="0">
                <a:latin typeface="Arial" panose="020B0604020202020204" pitchFamily="34" charset="0"/>
                <a:ea typeface="Calibri"/>
                <a:cs typeface="Arial" panose="020B0604020202020204" pitchFamily="34" charset="0"/>
              </a:rPr>
              <a:t>(Housekeeping reminders)</a:t>
            </a:r>
          </a:p>
          <a:p>
            <a:r>
              <a:rPr lang="en-AU" dirty="0">
                <a:latin typeface="Arial" panose="020B0604020202020204" pitchFamily="34" charset="0"/>
                <a:ea typeface="Calibri"/>
                <a:cs typeface="Arial" panose="020B0604020202020204" pitchFamily="34" charset="0"/>
              </a:rPr>
              <a:t>(Flag any accessibility inclusions)</a:t>
            </a:r>
          </a:p>
          <a:p>
            <a:endParaRPr lang="en-AU" dirty="0">
              <a:ea typeface="Calibri"/>
              <a:cs typeface="Calibri"/>
            </a:endParaRPr>
          </a:p>
        </p:txBody>
      </p:sp>
      <p:pic>
        <p:nvPicPr>
          <p:cNvPr id="4" name="Picture 3">
            <a:extLst>
              <a:ext uri="{FF2B5EF4-FFF2-40B4-BE49-F238E27FC236}">
                <a16:creationId xmlns:a16="http://schemas.microsoft.com/office/drawing/2014/main" id="{6F3A2F94-F6A4-EF83-7CA7-EA0D06CA15F2}"/>
              </a:ext>
            </a:extLst>
          </p:cNvPr>
          <p:cNvPicPr>
            <a:picLocks noChangeAspect="1"/>
          </p:cNvPicPr>
          <p:nvPr/>
        </p:nvPicPr>
        <p:blipFill>
          <a:blip r:embed="rId3"/>
          <a:srcRect r="418"/>
          <a:stretch>
            <a:fillRect/>
          </a:stretch>
        </p:blipFill>
        <p:spPr>
          <a:xfrm>
            <a:off x="4371975" y="3705944"/>
            <a:ext cx="3433624" cy="2724150"/>
          </a:xfrm>
          <a:prstGeom prst="rect">
            <a:avLst/>
          </a:prstGeom>
        </p:spPr>
      </p:pic>
    </p:spTree>
    <p:extLst>
      <p:ext uri="{BB962C8B-B14F-4D97-AF65-F5344CB8AC3E}">
        <p14:creationId xmlns:p14="http://schemas.microsoft.com/office/powerpoint/2010/main" val="1172870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DB22B-9146-C7D6-465E-69DC51364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34C3B-32F8-642C-87E2-CBF007CA4A7C}"/>
              </a:ext>
            </a:extLst>
          </p:cNvPr>
          <p:cNvSpPr>
            <a:spLocks noGrp="1"/>
          </p:cNvSpPr>
          <p:nvPr>
            <p:ph type="ctrTitle"/>
          </p:nvPr>
        </p:nvSpPr>
        <p:spPr>
          <a:xfrm>
            <a:off x="1365849" y="604778"/>
            <a:ext cx="9144000" cy="698817"/>
          </a:xfrm>
        </p:spPr>
        <p:txBody>
          <a:bodyPr>
            <a:normAutofit/>
          </a:bodyPr>
          <a:lstStyle/>
          <a:p>
            <a:r>
              <a:rPr lang="en-AU" sz="4400" b="1" dirty="0">
                <a:solidFill>
                  <a:srgbClr val="0F1E64"/>
                </a:solidFill>
                <a:latin typeface="Arial" panose="020B0604020202020204" pitchFamily="34" charset="0"/>
                <a:cs typeface="Arial" panose="020B0604020202020204" pitchFamily="34" charset="0"/>
              </a:rPr>
              <a:t>Meet your presenters</a:t>
            </a:r>
            <a:endParaRPr lang="en-US" sz="4400" b="1" dirty="0">
              <a:solidFill>
                <a:srgbClr val="0F1E64"/>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E675BFB-C564-F675-1158-175DB114A836}"/>
              </a:ext>
            </a:extLst>
          </p:cNvPr>
          <p:cNvSpPr>
            <a:spLocks noGrp="1"/>
          </p:cNvSpPr>
          <p:nvPr>
            <p:ph type="subTitle" idx="1"/>
          </p:nvPr>
        </p:nvSpPr>
        <p:spPr>
          <a:xfrm>
            <a:off x="1524000" y="2141220"/>
            <a:ext cx="3939397" cy="3116580"/>
          </a:xfrm>
        </p:spPr>
        <p:txBody>
          <a:bodyPr vert="horz" lIns="91440" tIns="45720" rIns="91440" bIns="45720" rtlCol="0" anchor="t">
            <a:normAutofit/>
          </a:bodyPr>
          <a:lstStyle/>
          <a:p>
            <a:r>
              <a:rPr lang="en-AU" dirty="0">
                <a:latin typeface="Arial" panose="020B0604020202020204" pitchFamily="34" charset="0"/>
                <a:ea typeface="Calibri"/>
                <a:cs typeface="Arial" panose="020B0604020202020204" pitchFamily="34" charset="0"/>
              </a:rPr>
              <a:t>Name/s:</a:t>
            </a:r>
            <a:endParaRPr lang="en-US" dirty="0">
              <a:latin typeface="Arial" panose="020B0604020202020204" pitchFamily="34" charset="0"/>
              <a:cs typeface="Arial" panose="020B0604020202020204" pitchFamily="34" charset="0"/>
            </a:endParaRPr>
          </a:p>
          <a:p>
            <a:endParaRPr lang="en-AU" dirty="0">
              <a:latin typeface="Arial" panose="020B0604020202020204" pitchFamily="34" charset="0"/>
              <a:ea typeface="Calibri"/>
              <a:cs typeface="Arial" panose="020B0604020202020204" pitchFamily="34" charset="0"/>
            </a:endParaRPr>
          </a:p>
          <a:p>
            <a:r>
              <a:rPr lang="en-AU" dirty="0">
                <a:latin typeface="Arial" panose="020B0604020202020204" pitchFamily="34" charset="0"/>
                <a:ea typeface="Calibri"/>
                <a:cs typeface="Arial" panose="020B0604020202020204" pitchFamily="34" charset="0"/>
              </a:rPr>
              <a:t>This PPT was developed by Cancer Council Victoria as part of their Digital Workplace Toolkit.</a:t>
            </a:r>
          </a:p>
        </p:txBody>
      </p:sp>
      <p:pic>
        <p:nvPicPr>
          <p:cNvPr id="4" name="Picture 3" descr="A Cancer Council poster showing a person making a love heart symbol with their hands, with the text &quot;Preventing cervical cancer is in your hands&quot;.">
            <a:extLst>
              <a:ext uri="{FF2B5EF4-FFF2-40B4-BE49-F238E27FC236}">
                <a16:creationId xmlns:a16="http://schemas.microsoft.com/office/drawing/2014/main" id="{EE2173FD-4372-25AE-0A81-565C47C25970}"/>
              </a:ext>
            </a:extLst>
          </p:cNvPr>
          <p:cNvPicPr>
            <a:picLocks noChangeAspect="1"/>
          </p:cNvPicPr>
          <p:nvPr/>
        </p:nvPicPr>
        <p:blipFill>
          <a:blip r:embed="rId3"/>
          <a:srcRect r="289" b="21869"/>
          <a:stretch>
            <a:fillRect/>
          </a:stretch>
        </p:blipFill>
        <p:spPr>
          <a:xfrm>
            <a:off x="6532028" y="2141707"/>
            <a:ext cx="3979441" cy="3118193"/>
          </a:xfrm>
          <a:prstGeom prst="rect">
            <a:avLst/>
          </a:prstGeom>
        </p:spPr>
      </p:pic>
    </p:spTree>
    <p:extLst>
      <p:ext uri="{BB962C8B-B14F-4D97-AF65-F5344CB8AC3E}">
        <p14:creationId xmlns:p14="http://schemas.microsoft.com/office/powerpoint/2010/main" val="2233927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3442-8355-DB43-88F0-01F889A6699B}"/>
              </a:ext>
            </a:extLst>
          </p:cNvPr>
          <p:cNvSpPr>
            <a:spLocks noGrp="1"/>
          </p:cNvSpPr>
          <p:nvPr>
            <p:ph type="title"/>
          </p:nvPr>
        </p:nvSpPr>
        <p:spPr>
          <a:xfrm>
            <a:off x="186905" y="209008"/>
            <a:ext cx="12005095" cy="1116013"/>
          </a:xfrm>
        </p:spPr>
        <p:txBody>
          <a:bodyPr>
            <a:normAutofit/>
          </a:bodyPr>
          <a:lstStyle/>
          <a:p>
            <a:pPr algn="ctr"/>
            <a:r>
              <a:rPr lang="en-US" b="1" dirty="0">
                <a:solidFill>
                  <a:srgbClr val="0F1E64"/>
                </a:solidFill>
                <a:latin typeface="Arial" panose="020B0604020202020204" pitchFamily="34" charset="0"/>
                <a:cs typeface="Arial" panose="020B0604020202020204" pitchFamily="34" charset="0"/>
              </a:rPr>
              <a:t>What is cancer?</a:t>
            </a:r>
          </a:p>
        </p:txBody>
      </p:sp>
      <p:pic>
        <p:nvPicPr>
          <p:cNvPr id="1026" name="Picture 2" descr="A comparison of cells in the body&#10;&#10;AI-generated content may be incorrect.">
            <a:extLst>
              <a:ext uri="{FF2B5EF4-FFF2-40B4-BE49-F238E27FC236}">
                <a16:creationId xmlns:a16="http://schemas.microsoft.com/office/drawing/2014/main" id="{A261B371-B8CA-DB7C-0B5E-1861DD864D8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7767" y="1501938"/>
            <a:ext cx="11756465" cy="38541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650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37D55D2-4B42-07EB-D1F5-85E6CB45831F}"/>
              </a:ext>
            </a:extLst>
          </p:cNvPr>
          <p:cNvSpPr txBox="1">
            <a:spLocks/>
          </p:cNvSpPr>
          <p:nvPr/>
        </p:nvSpPr>
        <p:spPr>
          <a:xfrm>
            <a:off x="0" y="1271773"/>
            <a:ext cx="12192000" cy="885721"/>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b="1" dirty="0">
                <a:solidFill>
                  <a:srgbClr val="0F1E64"/>
                </a:solidFill>
                <a:latin typeface="Arial" panose="020B0604020202020204" pitchFamily="34" charset="0"/>
                <a:cs typeface="Arial" panose="020B0604020202020204" pitchFamily="34" charset="0"/>
              </a:rPr>
              <a:t>What is cervical cancer?</a:t>
            </a:r>
            <a:endParaRPr lang="en-US" b="1" dirty="0">
              <a:solidFill>
                <a:srgbClr val="0F1E64"/>
              </a:solidFill>
              <a:latin typeface="Arial" panose="020B0604020202020204" pitchFamily="34" charset="0"/>
              <a:cs typeface="Arial" panose="020B0604020202020204" pitchFamily="34" charset="0"/>
            </a:endParaRPr>
          </a:p>
        </p:txBody>
      </p:sp>
      <p:pic>
        <p:nvPicPr>
          <p:cNvPr id="4" name="Picture 3" descr="image of the female reproductive system">
            <a:extLst>
              <a:ext uri="{FF2B5EF4-FFF2-40B4-BE49-F238E27FC236}">
                <a16:creationId xmlns:a16="http://schemas.microsoft.com/office/drawing/2014/main" id="{0FD60009-B6E1-DA29-9433-FD2977908326}"/>
              </a:ext>
            </a:extLst>
          </p:cNvPr>
          <p:cNvPicPr>
            <a:picLocks noChangeAspect="1"/>
          </p:cNvPicPr>
          <p:nvPr/>
        </p:nvPicPr>
        <p:blipFill>
          <a:blip r:embed="rId3"/>
          <a:srcRect r="-280" b="30462"/>
          <a:stretch>
            <a:fillRect/>
          </a:stretch>
        </p:blipFill>
        <p:spPr>
          <a:xfrm>
            <a:off x="3049798" y="1973408"/>
            <a:ext cx="5714454" cy="4505943"/>
          </a:xfrm>
          <a:prstGeom prst="rect">
            <a:avLst/>
          </a:prstGeom>
        </p:spPr>
      </p:pic>
      <p:sp>
        <p:nvSpPr>
          <p:cNvPr id="7" name="TextBox 6">
            <a:extLst>
              <a:ext uri="{FF2B5EF4-FFF2-40B4-BE49-F238E27FC236}">
                <a16:creationId xmlns:a16="http://schemas.microsoft.com/office/drawing/2014/main" id="{9D820F7F-111D-CD4A-D6EE-94E946B4991C}"/>
              </a:ext>
            </a:extLst>
          </p:cNvPr>
          <p:cNvSpPr txBox="1"/>
          <p:nvPr/>
        </p:nvSpPr>
        <p:spPr>
          <a:xfrm>
            <a:off x="6476165" y="6305087"/>
            <a:ext cx="571884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latin typeface="Arial" panose="020B0604020202020204" pitchFamily="34" charset="0"/>
                <a:ea typeface="Calibri"/>
                <a:cs typeface="Arial" panose="020B0604020202020204" pitchFamily="34" charset="0"/>
              </a:rPr>
              <a:t>Image source: </a:t>
            </a:r>
            <a:r>
              <a:rPr lang="en-GB" sz="1600" dirty="0">
                <a:latin typeface="Arial" panose="020B0604020202020204" pitchFamily="34" charset="0"/>
                <a:ea typeface="+mn-lt"/>
                <a:cs typeface="Arial" panose="020B0604020202020204" pitchFamily="34" charset="0"/>
                <a:hlinkClick r:id="rId4"/>
              </a:rPr>
              <a:t>About Cervical Cancer | Cancer Council NSW</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6883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80386-F8FC-C575-DBB8-5C48214829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6A42B6A-C778-9674-7585-4FFF6CFE355B}"/>
              </a:ext>
            </a:extLst>
          </p:cNvPr>
          <p:cNvSpPr>
            <a:spLocks noGrp="1"/>
          </p:cNvSpPr>
          <p:nvPr>
            <p:ph type="body" sz="half" idx="2"/>
          </p:nvPr>
        </p:nvSpPr>
        <p:spPr>
          <a:xfrm>
            <a:off x="844685" y="2190183"/>
            <a:ext cx="10660380" cy="3894622"/>
          </a:xfrm>
        </p:spPr>
        <p:txBody>
          <a:bodyPr lIns="91440" tIns="45720" rIns="91440" bIns="45720" anchor="t"/>
          <a:lstStyle/>
          <a:p>
            <a:pPr marL="257175" indent="-171450">
              <a:spcBef>
                <a:spcPts val="0"/>
              </a:spcBef>
              <a:spcAft>
                <a:spcPts val="450"/>
              </a:spcAft>
              <a:buFont typeface="Arial,Sans-Serif"/>
              <a:buChar char="•"/>
            </a:pPr>
            <a:r>
              <a:rPr lang="en-GB" dirty="0">
                <a:latin typeface="Arial"/>
                <a:cs typeface="Arial"/>
              </a:rPr>
              <a:t>HPV causes almost all cervical cancers.</a:t>
            </a:r>
            <a:endParaRPr lang="en-GB" dirty="0">
              <a:solidFill>
                <a:srgbClr val="000000"/>
              </a:solidFill>
              <a:latin typeface="Arial"/>
              <a:cs typeface="Arial"/>
            </a:endParaRPr>
          </a:p>
          <a:p>
            <a:pPr marL="257175" indent="-171450">
              <a:spcBef>
                <a:spcPts val="0"/>
              </a:spcBef>
              <a:spcAft>
                <a:spcPts val="450"/>
              </a:spcAft>
              <a:buFont typeface="Arial,Sans-Serif"/>
              <a:buChar char="•"/>
            </a:pPr>
            <a:endParaRPr lang="en-AU" dirty="0">
              <a:solidFill>
                <a:srgbClr val="000000"/>
              </a:solidFill>
              <a:latin typeface="Arial" panose="020B0604020202020204" pitchFamily="34" charset="0"/>
              <a:cs typeface="Arial" panose="020B0604020202020204" pitchFamily="34" charset="0"/>
            </a:endParaRPr>
          </a:p>
          <a:p>
            <a:pPr marL="257175" indent="-171450">
              <a:spcBef>
                <a:spcPts val="0"/>
              </a:spcBef>
              <a:spcAft>
                <a:spcPts val="450"/>
              </a:spcAft>
              <a:buFont typeface="Arial,Sans-Serif"/>
              <a:buChar char="•"/>
            </a:pPr>
            <a:r>
              <a:rPr lang="en-AU" dirty="0">
                <a:latin typeface="Arial"/>
                <a:cs typeface="Arial"/>
              </a:rPr>
              <a:t>HPV is spread by genital-skin to skin contact during sexual activity.</a:t>
            </a:r>
            <a:endParaRPr lang="en-US" dirty="0">
              <a:solidFill>
                <a:srgbClr val="000000"/>
              </a:solidFill>
              <a:latin typeface="Arial"/>
              <a:cs typeface="Arial"/>
            </a:endParaRPr>
          </a:p>
          <a:p>
            <a:pPr marL="257175" indent="-171450">
              <a:spcBef>
                <a:spcPts val="0"/>
              </a:spcBef>
              <a:spcAft>
                <a:spcPts val="450"/>
              </a:spcAft>
              <a:buFont typeface="Arial,Sans-Serif"/>
              <a:buChar char="•"/>
            </a:pPr>
            <a:endParaRPr lang="en-AU" dirty="0">
              <a:latin typeface="Arial"/>
              <a:cs typeface="Arial"/>
            </a:endParaRPr>
          </a:p>
          <a:p>
            <a:pPr marL="257175" indent="-257175">
              <a:lnSpc>
                <a:spcPct val="100000"/>
              </a:lnSpc>
              <a:spcBef>
                <a:spcPts val="0"/>
              </a:spcBef>
              <a:buFont typeface="Arial,Sans-Serif"/>
              <a:buChar char="•"/>
            </a:pPr>
            <a:r>
              <a:rPr lang="en-AU" dirty="0">
                <a:latin typeface="Arial"/>
                <a:cs typeface="Arial"/>
              </a:rPr>
              <a:t>In Australia, there is a free HPV vaccine available for all girls and boys in Year 7 at school.</a:t>
            </a:r>
            <a:r>
              <a:rPr lang="en-US" dirty="0">
                <a:latin typeface="Arial"/>
                <a:cs typeface="Arial"/>
              </a:rPr>
              <a:t>  </a:t>
            </a:r>
            <a:endParaRPr lang="en-US" dirty="0">
              <a:solidFill>
                <a:srgbClr val="000000"/>
              </a:solidFill>
              <a:latin typeface="Arial"/>
              <a:cs typeface="Arial"/>
            </a:endParaRPr>
          </a:p>
          <a:p>
            <a:pPr marL="257175" indent="-257175">
              <a:lnSpc>
                <a:spcPct val="100000"/>
              </a:lnSpc>
              <a:spcBef>
                <a:spcPts val="0"/>
              </a:spcBef>
              <a:buFont typeface="Arial,Sans-Serif"/>
              <a:buChar char="•"/>
            </a:pPr>
            <a:endParaRPr lang="en-US" dirty="0">
              <a:solidFill>
                <a:srgbClr val="000000"/>
              </a:solidFill>
              <a:latin typeface="Arial"/>
              <a:cs typeface="Arial"/>
            </a:endParaRPr>
          </a:p>
          <a:p>
            <a:pPr marL="257175" indent="-257175">
              <a:lnSpc>
                <a:spcPct val="100000"/>
              </a:lnSpc>
              <a:spcBef>
                <a:spcPts val="0"/>
              </a:spcBef>
              <a:buFont typeface="Arial,Sans-Serif"/>
              <a:buChar char="•"/>
            </a:pPr>
            <a:r>
              <a:rPr lang="en-US" dirty="0">
                <a:latin typeface="Arial"/>
                <a:cs typeface="Arial"/>
              </a:rPr>
              <a:t>If you didn't get the vaccine, your doctor can give you this for free up to age 25.</a:t>
            </a:r>
            <a:endParaRPr lang="en-US" dirty="0">
              <a:solidFill>
                <a:srgbClr val="000000"/>
              </a:solidFill>
              <a:latin typeface="Arial"/>
              <a:cs typeface="Arial"/>
            </a:endParaRPr>
          </a:p>
          <a:p>
            <a:pPr marL="257175" indent="-171450">
              <a:spcBef>
                <a:spcPts val="0"/>
              </a:spcBef>
              <a:spcAft>
                <a:spcPts val="450"/>
              </a:spcAft>
              <a:buFont typeface="Arial,Sans-Serif"/>
              <a:buChar char="•"/>
            </a:pPr>
            <a:endParaRPr lang="en-AU" sz="1800" dirty="0">
              <a:latin typeface="Arial"/>
              <a:cs typeface="Arial"/>
            </a:endParaRPr>
          </a:p>
          <a:p>
            <a:endParaRPr lang="en-US" dirty="0">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DCBAB996-A996-FD37-2CA9-607C375093E6}"/>
              </a:ext>
            </a:extLst>
          </p:cNvPr>
          <p:cNvSpPr txBox="1">
            <a:spLocks/>
          </p:cNvSpPr>
          <p:nvPr/>
        </p:nvSpPr>
        <p:spPr>
          <a:xfrm>
            <a:off x="0" y="1322405"/>
            <a:ext cx="12192000" cy="698817"/>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b="1" dirty="0">
                <a:solidFill>
                  <a:srgbClr val="0F1E64"/>
                </a:solidFill>
                <a:latin typeface="Arial" panose="020B0604020202020204" pitchFamily="34" charset="0"/>
                <a:cs typeface="Arial" panose="020B0604020202020204" pitchFamily="34" charset="0"/>
              </a:rPr>
              <a:t>What is </a:t>
            </a:r>
            <a:r>
              <a:rPr lang="en-US" b="1" dirty="0">
                <a:solidFill>
                  <a:srgbClr val="0F1E64"/>
                </a:solidFill>
                <a:latin typeface="Arial" panose="020B0604020202020204" pitchFamily="34" charset="0"/>
                <a:cs typeface="Arial" panose="020B0604020202020204" pitchFamily="34" charset="0"/>
              </a:rPr>
              <a:t>human papillomavirus (HPV)?</a:t>
            </a:r>
            <a:endParaRPr lang="en-AU" b="1" dirty="0">
              <a:solidFill>
                <a:srgbClr val="0F1E64"/>
              </a:solidFill>
              <a:latin typeface="Arial" panose="020B0604020202020204" pitchFamily="34" charset="0"/>
              <a:cs typeface="Arial" panose="020B0604020202020204" pitchFamily="34" charset="0"/>
            </a:endParaRPr>
          </a:p>
          <a:p>
            <a:pPr algn="r"/>
            <a:endParaRPr lang="en-AU" b="1" dirty="0">
              <a:solidFill>
                <a:srgbClr val="0F1E64"/>
              </a:solidFill>
              <a:latin typeface="Foco CC" panose="020B0504050202020203"/>
              <a:cs typeface="Arial"/>
            </a:endParaRPr>
          </a:p>
        </p:txBody>
      </p:sp>
      <p:pic>
        <p:nvPicPr>
          <p:cNvPr id="2" name="Picture 1">
            <a:extLst>
              <a:ext uri="{FF2B5EF4-FFF2-40B4-BE49-F238E27FC236}">
                <a16:creationId xmlns:a16="http://schemas.microsoft.com/office/drawing/2014/main" id="{2DEEFD10-6CB2-671D-F588-6377BEB55B9B}"/>
              </a:ext>
            </a:extLst>
          </p:cNvPr>
          <p:cNvPicPr>
            <a:picLocks noChangeAspect="1"/>
          </p:cNvPicPr>
          <p:nvPr/>
        </p:nvPicPr>
        <p:blipFill>
          <a:blip r:embed="rId3"/>
          <a:srcRect b="546"/>
          <a:stretch>
            <a:fillRect/>
          </a:stretch>
        </p:blipFill>
        <p:spPr>
          <a:xfrm>
            <a:off x="4652963" y="4868533"/>
            <a:ext cx="2886075" cy="2084050"/>
          </a:xfrm>
          <a:prstGeom prst="rect">
            <a:avLst/>
          </a:prstGeom>
        </p:spPr>
      </p:pic>
    </p:spTree>
    <p:extLst>
      <p:ext uri="{BB962C8B-B14F-4D97-AF65-F5344CB8AC3E}">
        <p14:creationId xmlns:p14="http://schemas.microsoft.com/office/powerpoint/2010/main" val="3681621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CD726-4BDC-DC80-A04C-69E06B31FB0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AB372FD-BC4D-523F-36A1-7ADADB7192E3}"/>
              </a:ext>
            </a:extLst>
          </p:cNvPr>
          <p:cNvSpPr txBox="1">
            <a:spLocks/>
          </p:cNvSpPr>
          <p:nvPr/>
        </p:nvSpPr>
        <p:spPr>
          <a:xfrm>
            <a:off x="0" y="1450007"/>
            <a:ext cx="12192000" cy="856967"/>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ea typeface="+mj-lt"/>
                <a:cs typeface="+mj-lt"/>
              </a:rPr>
              <a:t> </a:t>
            </a:r>
            <a:r>
              <a:rPr lang="en-GB" sz="4500" b="1" dirty="0">
                <a:solidFill>
                  <a:srgbClr val="0F1E64"/>
                </a:solidFill>
                <a:latin typeface="Arial" panose="020B0604020202020204" pitchFamily="34" charset="0"/>
                <a:cs typeface="Arial" panose="020B0604020202020204" pitchFamily="34" charset="0"/>
              </a:rPr>
              <a:t>The National Cervical Screening Program</a:t>
            </a:r>
            <a:r>
              <a:rPr lang="en-GB" b="1" dirty="0">
                <a:latin typeface="Arial" panose="020B0604020202020204" pitchFamily="34" charset="0"/>
                <a:ea typeface="+mj-lt"/>
                <a:cs typeface="Arial" panose="020B0604020202020204" pitchFamily="34" charset="0"/>
              </a:rPr>
              <a:t> </a:t>
            </a:r>
            <a:endParaRPr lang="en-US" dirty="0">
              <a:latin typeface="Arial" panose="020B0604020202020204" pitchFamily="34" charset="0"/>
              <a:ea typeface="+mj-lt"/>
              <a:cs typeface="Arial" panose="020B0604020202020204" pitchFamily="34" charset="0"/>
            </a:endParaRPr>
          </a:p>
          <a:p>
            <a:pPr algn="r"/>
            <a:endParaRPr lang="en-US" b="1" dirty="0">
              <a:ea typeface="+mj-lt"/>
              <a:cs typeface="+mj-lt"/>
            </a:endParaRPr>
          </a:p>
          <a:p>
            <a:pPr algn="r"/>
            <a:endParaRPr lang="en-AU" dirty="0">
              <a:ea typeface="Calibri Light"/>
              <a:cs typeface="Calibri Light"/>
            </a:endParaRPr>
          </a:p>
        </p:txBody>
      </p:sp>
      <p:pic>
        <p:nvPicPr>
          <p:cNvPr id="7" name="Picture 6">
            <a:extLst>
              <a:ext uri="{FF2B5EF4-FFF2-40B4-BE49-F238E27FC236}">
                <a16:creationId xmlns:a16="http://schemas.microsoft.com/office/drawing/2014/main" id="{150A1DA0-B7BE-70DC-3F24-8D1BACCA9F0E}"/>
              </a:ext>
            </a:extLst>
          </p:cNvPr>
          <p:cNvPicPr>
            <a:picLocks noChangeAspect="1"/>
          </p:cNvPicPr>
          <p:nvPr/>
        </p:nvPicPr>
        <p:blipFill>
          <a:blip r:embed="rId3"/>
          <a:srcRect r="-97" b="-174"/>
          <a:stretch>
            <a:fillRect/>
          </a:stretch>
        </p:blipFill>
        <p:spPr>
          <a:xfrm>
            <a:off x="2256266" y="2170786"/>
            <a:ext cx="7814120" cy="4375434"/>
          </a:xfrm>
          <a:prstGeom prst="rect">
            <a:avLst/>
          </a:prstGeom>
        </p:spPr>
      </p:pic>
    </p:spTree>
    <p:extLst>
      <p:ext uri="{BB962C8B-B14F-4D97-AF65-F5344CB8AC3E}">
        <p14:creationId xmlns:p14="http://schemas.microsoft.com/office/powerpoint/2010/main" val="1040399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E89C05A-1E04-443B-A450-12C7AE1E93C5}"/>
              </a:ext>
            </a:extLst>
          </p:cNvPr>
          <p:cNvSpPr>
            <a:spLocks noGrp="1"/>
          </p:cNvSpPr>
          <p:nvPr>
            <p:ph type="title"/>
          </p:nvPr>
        </p:nvSpPr>
        <p:spPr>
          <a:xfrm>
            <a:off x="731061" y="2931957"/>
            <a:ext cx="11277600" cy="800100"/>
          </a:xfrm>
          <a:prstGeom prst="rect">
            <a:avLst/>
          </a:prstGeom>
        </p:spPr>
        <p:txBody>
          <a:bodyPr lIns="91440" tIns="45720" rIns="91440" bIns="45720" anchor="t"/>
          <a:lstStyle/>
          <a:p>
            <a:r>
              <a:rPr lang="en-US" dirty="0">
                <a:latin typeface="Arial" panose="020B0604020202020204" pitchFamily="34" charset="0"/>
                <a:cs typeface="Arial" panose="020B0604020202020204" pitchFamily="34" charset="0"/>
              </a:rPr>
              <a:t>How to do the test</a:t>
            </a:r>
          </a:p>
        </p:txBody>
      </p:sp>
    </p:spTree>
    <p:extLst>
      <p:ext uri="{BB962C8B-B14F-4D97-AF65-F5344CB8AC3E}">
        <p14:creationId xmlns:p14="http://schemas.microsoft.com/office/powerpoint/2010/main" val="3144625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66723-BF08-0B22-111B-A63624D09AC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69F0602-4479-C685-846C-E1023CD01A1A}"/>
              </a:ext>
            </a:extLst>
          </p:cNvPr>
          <p:cNvSpPr txBox="1">
            <a:spLocks/>
          </p:cNvSpPr>
          <p:nvPr/>
        </p:nvSpPr>
        <p:spPr>
          <a:xfrm>
            <a:off x="0" y="1281339"/>
            <a:ext cx="12192000" cy="698817"/>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500" b="1" dirty="0">
                <a:solidFill>
                  <a:srgbClr val="0F1E64"/>
                </a:solidFill>
                <a:latin typeface="Arial" panose="020B0604020202020204" pitchFamily="34" charset="0"/>
                <a:cs typeface="Arial" panose="020B0604020202020204" pitchFamily="34" charset="0"/>
              </a:rPr>
              <a:t>Cervical Screening Test options</a:t>
            </a:r>
            <a:endParaRPr lang="en-US" sz="4500" b="1" dirty="0">
              <a:solidFill>
                <a:srgbClr val="0F1E64"/>
              </a:solidFill>
              <a:latin typeface="Arial" panose="020B0604020202020204" pitchFamily="34" charset="0"/>
              <a:cs typeface="Arial" panose="020B0604020202020204" pitchFamily="34" charset="0"/>
            </a:endParaRPr>
          </a:p>
          <a:p>
            <a:pPr algn="r"/>
            <a:endParaRPr lang="en-US" b="1" dirty="0">
              <a:ea typeface="+mj-lt"/>
              <a:cs typeface="+mj-lt"/>
            </a:endParaRPr>
          </a:p>
          <a:p>
            <a:pPr algn="r"/>
            <a:endParaRPr lang="en-AU" dirty="0">
              <a:ea typeface="Calibri Light"/>
              <a:cs typeface="Calibri Light"/>
            </a:endParaRPr>
          </a:p>
        </p:txBody>
      </p:sp>
      <p:sp>
        <p:nvSpPr>
          <p:cNvPr id="4" name="TextBox 5">
            <a:extLst>
              <a:ext uri="{FF2B5EF4-FFF2-40B4-BE49-F238E27FC236}">
                <a16:creationId xmlns:a16="http://schemas.microsoft.com/office/drawing/2014/main" id="{24467E02-6530-7734-3800-A1700B5C2521}"/>
              </a:ext>
            </a:extLst>
          </p:cNvPr>
          <p:cNvSpPr txBox="1"/>
          <p:nvPr/>
        </p:nvSpPr>
        <p:spPr>
          <a:xfrm>
            <a:off x="1413289" y="1943977"/>
            <a:ext cx="9365422" cy="267765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F1E64"/>
                </a:solidFill>
                <a:effectLst/>
                <a:uLnTx/>
                <a:uFillTx/>
                <a:latin typeface="Arial"/>
                <a:ea typeface="ＭＳ Ｐゴシック"/>
                <a:cs typeface="Arial"/>
              </a:rPr>
              <a:t>Women and people with a cervix can choose how they want to have their Cervical Screening Test. They can:</a:t>
            </a:r>
            <a:br>
              <a:rPr kumimoji="0" lang="en-US" sz="2400" b="0" i="0" u="none" strike="noStrike" kern="1200" cap="none" spc="0" normalizeH="0" baseline="0" noProof="0" dirty="0">
                <a:ln>
                  <a:noFill/>
                </a:ln>
                <a:solidFill>
                  <a:srgbClr val="0F1E64"/>
                </a:solidFill>
                <a:effectLst/>
                <a:uLnTx/>
                <a:uFillTx/>
                <a:latin typeface="Arial"/>
                <a:ea typeface="ＭＳ Ｐゴシック"/>
                <a:cs typeface="Arial"/>
              </a:rPr>
            </a:br>
            <a:endParaRPr kumimoji="0" lang="en-US" sz="2400" b="0" i="0" u="none" strike="noStrike" kern="1200" cap="none" spc="0" normalizeH="0" baseline="0" noProof="0" dirty="0">
              <a:ln>
                <a:noFill/>
              </a:ln>
              <a:solidFill>
                <a:srgbClr val="0F1E64"/>
              </a:solidFill>
              <a:effectLst/>
              <a:uLnTx/>
              <a:uFillTx/>
              <a:latin typeface="Arial"/>
              <a:ea typeface="ＭＳ Ｐゴシック"/>
              <a:cs typeface="Arial"/>
            </a:endParaRPr>
          </a:p>
          <a:p>
            <a:pPr marL="457200" marR="0" lvl="0" indent="-457200"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srgbClr val="0F1E64"/>
                </a:solidFill>
                <a:effectLst/>
                <a:uLnTx/>
                <a:uFillTx/>
                <a:latin typeface="Arial"/>
                <a:ea typeface="ＭＳ Ｐゴシック"/>
                <a:cs typeface="Arial"/>
              </a:rPr>
              <a:t>Collect their own vaginal sample (self-collection) using a swab </a:t>
            </a:r>
            <a:r>
              <a:rPr kumimoji="0" lang="en-US" sz="2400" b="1" i="0" u="none" strike="noStrike" kern="1200" cap="none" spc="0" normalizeH="0" baseline="0" noProof="0" dirty="0">
                <a:ln>
                  <a:noFill/>
                </a:ln>
                <a:solidFill>
                  <a:srgbClr val="0F1E64"/>
                </a:solidFill>
                <a:effectLst/>
                <a:uLnTx/>
                <a:uFillTx/>
                <a:latin typeface="Arial"/>
                <a:ea typeface="ＭＳ Ｐゴシック"/>
                <a:cs typeface="Arial"/>
              </a:rPr>
              <a:t>or</a:t>
            </a:r>
          </a:p>
          <a:p>
            <a:pPr marL="457200" marR="0" lvl="0" indent="-457200" defTabSz="9144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srgbClr val="0F1E64"/>
                </a:solidFill>
                <a:effectLst/>
                <a:uLnTx/>
                <a:uFillTx/>
                <a:latin typeface="Arial"/>
                <a:ea typeface="ＭＳ Ｐゴシック"/>
                <a:cs typeface="Arial"/>
              </a:rPr>
              <a:t>Have a healthcare provider collect a sample (clinician collected) using a speculum and small brush. </a:t>
            </a:r>
            <a:endParaRPr kumimoji="0" lang="en-US" sz="2400" b="0" i="0" u="none" strike="noStrike" kern="1200" cap="none" spc="0" normalizeH="0" baseline="0" noProof="0" dirty="0">
              <a:ln>
                <a:noFill/>
              </a:ln>
              <a:solidFill>
                <a:srgbClr val="0F1E64"/>
              </a:solidFill>
              <a:effectLst/>
              <a:uLnTx/>
              <a:uFillTx/>
              <a:latin typeface="Arial" panose="020B0604020202020204" pitchFamily="34" charset="0"/>
              <a:ea typeface="+mn-ea"/>
              <a:cs typeface="Arial" panose="020B0604020202020204" pitchFamily="34" charset="0"/>
            </a:endParaRPr>
          </a:p>
        </p:txBody>
      </p:sp>
      <p:sp>
        <p:nvSpPr>
          <p:cNvPr id="5" name="TextBox 6">
            <a:extLst>
              <a:ext uri="{FF2B5EF4-FFF2-40B4-BE49-F238E27FC236}">
                <a16:creationId xmlns:a16="http://schemas.microsoft.com/office/drawing/2014/main" id="{9DB98A5C-FD5C-13AB-9AA4-E4EB1389B647}"/>
              </a:ext>
            </a:extLst>
          </p:cNvPr>
          <p:cNvSpPr txBox="1"/>
          <p:nvPr/>
        </p:nvSpPr>
        <p:spPr>
          <a:xfrm>
            <a:off x="3248453" y="6419417"/>
            <a:ext cx="2311990"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Arial" panose="020B0604020202020204" pitchFamily="34" charset="0"/>
                <a:ea typeface="ＭＳ Ｐゴシック"/>
                <a:cs typeface="Arial" panose="020B0604020202020204" pitchFamily="34" charset="0"/>
              </a:rPr>
              <a:t>Self-collection swab</a:t>
            </a:r>
            <a:endParaRPr kumimoji="0" lang="en-GB"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7">
            <a:extLst>
              <a:ext uri="{FF2B5EF4-FFF2-40B4-BE49-F238E27FC236}">
                <a16:creationId xmlns:a16="http://schemas.microsoft.com/office/drawing/2014/main" id="{2BFB6F68-F147-E22F-DEAF-9B0C37316E0F}"/>
              </a:ext>
            </a:extLst>
          </p:cNvPr>
          <p:cNvSpPr txBox="1"/>
          <p:nvPr/>
        </p:nvSpPr>
        <p:spPr>
          <a:xfrm>
            <a:off x="8205927" y="6412571"/>
            <a:ext cx="1911457"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ＭＳ Ｐゴシック"/>
                <a:cs typeface="Arial" panose="020B0604020202020204" pitchFamily="34" charset="0"/>
              </a:rPr>
              <a:t>Speculum </a:t>
            </a:r>
            <a:endPar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C32139CA-4F68-F006-2CAD-E647B9C67EE3}"/>
              </a:ext>
            </a:extLst>
          </p:cNvPr>
          <p:cNvPicPr>
            <a:picLocks noChangeAspect="1"/>
          </p:cNvPicPr>
          <p:nvPr/>
        </p:nvPicPr>
        <p:blipFill>
          <a:blip r:embed="rId3"/>
          <a:stretch>
            <a:fillRect/>
          </a:stretch>
        </p:blipFill>
        <p:spPr>
          <a:xfrm>
            <a:off x="3468572" y="4687845"/>
            <a:ext cx="1871752" cy="1658514"/>
          </a:xfrm>
          <a:prstGeom prst="rect">
            <a:avLst/>
          </a:prstGeom>
        </p:spPr>
      </p:pic>
      <p:pic>
        <p:nvPicPr>
          <p:cNvPr id="8" name="Picture 7">
            <a:extLst>
              <a:ext uri="{FF2B5EF4-FFF2-40B4-BE49-F238E27FC236}">
                <a16:creationId xmlns:a16="http://schemas.microsoft.com/office/drawing/2014/main" id="{F64CD7CD-1A51-1F6B-5EAE-7C80BCC39E82}"/>
              </a:ext>
            </a:extLst>
          </p:cNvPr>
          <p:cNvPicPr>
            <a:picLocks noChangeAspect="1"/>
          </p:cNvPicPr>
          <p:nvPr/>
        </p:nvPicPr>
        <p:blipFill>
          <a:blip r:embed="rId4"/>
          <a:stretch>
            <a:fillRect/>
          </a:stretch>
        </p:blipFill>
        <p:spPr>
          <a:xfrm>
            <a:off x="8245632" y="4664840"/>
            <a:ext cx="1871752" cy="1681519"/>
          </a:xfrm>
          <a:prstGeom prst="rect">
            <a:avLst/>
          </a:prstGeom>
        </p:spPr>
      </p:pic>
    </p:spTree>
    <p:extLst>
      <p:ext uri="{BB962C8B-B14F-4D97-AF65-F5344CB8AC3E}">
        <p14:creationId xmlns:p14="http://schemas.microsoft.com/office/powerpoint/2010/main" val="1539093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20B52-B305-DF06-066F-FA55C9DEC2C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ADAA57B-D04D-61F9-8337-88DBC29C85A2}"/>
              </a:ext>
            </a:extLst>
          </p:cNvPr>
          <p:cNvSpPr txBox="1">
            <a:spLocks/>
          </p:cNvSpPr>
          <p:nvPr/>
        </p:nvSpPr>
        <p:spPr>
          <a:xfrm>
            <a:off x="71336" y="1186839"/>
            <a:ext cx="12120664" cy="698817"/>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0F1E64"/>
                </a:solidFill>
                <a:latin typeface="Arial" panose="020B0604020202020204" pitchFamily="34" charset="0"/>
                <a:cs typeface="Arial" panose="020B0604020202020204" pitchFamily="34" charset="0"/>
              </a:rPr>
              <a:t>How to do the self-collection test in 4 simple steps</a:t>
            </a:r>
            <a:endParaRPr lang="en-AU" sz="3600" b="1" dirty="0">
              <a:solidFill>
                <a:srgbClr val="0F1E64"/>
              </a:solidFill>
              <a:latin typeface="Arial" panose="020B0604020202020204" pitchFamily="34" charset="0"/>
              <a:cs typeface="Arial" panose="020B0604020202020204" pitchFamily="34" charset="0"/>
            </a:endParaRPr>
          </a:p>
          <a:p>
            <a:endParaRPr lang="en-AU" b="1" dirty="0">
              <a:latin typeface="Arial" panose="020B0604020202020204" pitchFamily="34" charset="0"/>
              <a:ea typeface="+mj-lt"/>
              <a:cs typeface="Arial" panose="020B0604020202020204" pitchFamily="34" charset="0"/>
            </a:endParaRPr>
          </a:p>
          <a:p>
            <a:endParaRPr lang="en-GB" dirty="0">
              <a:ea typeface="Calibri Light"/>
              <a:cs typeface="Calibri Light"/>
            </a:endParaRPr>
          </a:p>
          <a:p>
            <a:endParaRPr lang="en-US" b="1" dirty="0">
              <a:ea typeface="+mj-lt"/>
              <a:cs typeface="+mj-lt"/>
            </a:endParaRPr>
          </a:p>
          <a:p>
            <a:endParaRPr lang="en-AU" dirty="0">
              <a:ea typeface="Calibri Light"/>
              <a:cs typeface="Calibri Light"/>
            </a:endParaRPr>
          </a:p>
        </p:txBody>
      </p:sp>
      <p:pic>
        <p:nvPicPr>
          <p:cNvPr id="10" name="Picture 9">
            <a:extLst>
              <a:ext uri="{FF2B5EF4-FFF2-40B4-BE49-F238E27FC236}">
                <a16:creationId xmlns:a16="http://schemas.microsoft.com/office/drawing/2014/main" id="{755043BC-A9DE-83BD-3F1C-8ACA75697135}"/>
              </a:ext>
            </a:extLst>
          </p:cNvPr>
          <p:cNvPicPr>
            <a:picLocks noChangeAspect="1"/>
          </p:cNvPicPr>
          <p:nvPr/>
        </p:nvPicPr>
        <p:blipFill>
          <a:blip r:embed="rId3"/>
          <a:stretch>
            <a:fillRect/>
          </a:stretch>
        </p:blipFill>
        <p:spPr>
          <a:xfrm>
            <a:off x="8773795" y="5304155"/>
            <a:ext cx="1574800" cy="1181100"/>
          </a:xfrm>
          <a:prstGeom prst="rect">
            <a:avLst/>
          </a:prstGeom>
        </p:spPr>
      </p:pic>
      <p:pic>
        <p:nvPicPr>
          <p:cNvPr id="11" name="Picture 10">
            <a:extLst>
              <a:ext uri="{FF2B5EF4-FFF2-40B4-BE49-F238E27FC236}">
                <a16:creationId xmlns:a16="http://schemas.microsoft.com/office/drawing/2014/main" id="{46CC3AA3-04EC-46A5-76B3-8AE9606AB853}"/>
              </a:ext>
            </a:extLst>
          </p:cNvPr>
          <p:cNvPicPr>
            <a:picLocks noChangeAspect="1"/>
          </p:cNvPicPr>
          <p:nvPr/>
        </p:nvPicPr>
        <p:blipFill>
          <a:blip r:embed="rId4"/>
          <a:stretch>
            <a:fillRect/>
          </a:stretch>
        </p:blipFill>
        <p:spPr>
          <a:xfrm>
            <a:off x="8774430" y="4126230"/>
            <a:ext cx="1574800" cy="1181100"/>
          </a:xfrm>
          <a:prstGeom prst="rect">
            <a:avLst/>
          </a:prstGeom>
        </p:spPr>
      </p:pic>
      <p:pic>
        <p:nvPicPr>
          <p:cNvPr id="12" name="Picture 11">
            <a:extLst>
              <a:ext uri="{FF2B5EF4-FFF2-40B4-BE49-F238E27FC236}">
                <a16:creationId xmlns:a16="http://schemas.microsoft.com/office/drawing/2014/main" id="{EEDF4CD9-A06C-4AB7-B76E-95BD7ED4F3C9}"/>
              </a:ext>
            </a:extLst>
          </p:cNvPr>
          <p:cNvPicPr>
            <a:picLocks noChangeAspect="1"/>
          </p:cNvPicPr>
          <p:nvPr/>
        </p:nvPicPr>
        <p:blipFill>
          <a:blip r:embed="rId5"/>
          <a:stretch>
            <a:fillRect/>
          </a:stretch>
        </p:blipFill>
        <p:spPr>
          <a:xfrm>
            <a:off x="8775065" y="2948305"/>
            <a:ext cx="1574800" cy="1181100"/>
          </a:xfrm>
          <a:prstGeom prst="rect">
            <a:avLst/>
          </a:prstGeom>
        </p:spPr>
      </p:pic>
      <p:pic>
        <p:nvPicPr>
          <p:cNvPr id="13" name="Picture 12">
            <a:extLst>
              <a:ext uri="{FF2B5EF4-FFF2-40B4-BE49-F238E27FC236}">
                <a16:creationId xmlns:a16="http://schemas.microsoft.com/office/drawing/2014/main" id="{7F090570-45BC-45FE-A29A-87F97838DC53}"/>
              </a:ext>
            </a:extLst>
          </p:cNvPr>
          <p:cNvPicPr>
            <a:picLocks noChangeAspect="1"/>
          </p:cNvPicPr>
          <p:nvPr/>
        </p:nvPicPr>
        <p:blipFill>
          <a:blip r:embed="rId6"/>
          <a:stretch>
            <a:fillRect/>
          </a:stretch>
        </p:blipFill>
        <p:spPr>
          <a:xfrm>
            <a:off x="8782473" y="1770380"/>
            <a:ext cx="1561253" cy="1170940"/>
          </a:xfrm>
          <a:prstGeom prst="rect">
            <a:avLst/>
          </a:prstGeom>
        </p:spPr>
      </p:pic>
      <p:sp>
        <p:nvSpPr>
          <p:cNvPr id="14" name="TextBox 13">
            <a:extLst>
              <a:ext uri="{FF2B5EF4-FFF2-40B4-BE49-F238E27FC236}">
                <a16:creationId xmlns:a16="http://schemas.microsoft.com/office/drawing/2014/main" id="{22236A86-94CF-3397-2B1E-7633FB496912}"/>
              </a:ext>
            </a:extLst>
          </p:cNvPr>
          <p:cNvSpPr txBox="1"/>
          <p:nvPr/>
        </p:nvSpPr>
        <p:spPr>
          <a:xfrm>
            <a:off x="533417" y="1885656"/>
            <a:ext cx="8715447"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0" dirty="0">
                <a:solidFill>
                  <a:srgbClr val="0F1E64"/>
                </a:solidFill>
                <a:latin typeface="Arial" panose="020B0604020202020204" pitchFamily="34" charset="0"/>
                <a:ea typeface="FocoCCBold"/>
                <a:cs typeface="Arial" panose="020B0604020202020204" pitchFamily="34" charset="0"/>
              </a:rPr>
              <a:t>Step 1</a:t>
            </a:r>
            <a:endParaRPr lang="en-US" dirty="0">
              <a:latin typeface="Arial" panose="020B0604020202020204" pitchFamily="34" charset="0"/>
              <a:cs typeface="Arial" panose="020B0604020202020204" pitchFamily="34" charset="0"/>
            </a:endParaRPr>
          </a:p>
          <a:p>
            <a:pPr marL="742950" lvl="1" indent="-285750" algn="l">
              <a:buFont typeface="Arial" panose="020B0604020202020204" pitchFamily="34" charset="0"/>
              <a:buChar char="•"/>
            </a:pPr>
            <a:r>
              <a:rPr lang="en-US" b="0" i="0" dirty="0">
                <a:solidFill>
                  <a:srgbClr val="4F4F4F"/>
                </a:solidFill>
                <a:latin typeface="Arial" panose="020B0604020202020204" pitchFamily="34" charset="0"/>
                <a:ea typeface="FocoCCLight"/>
                <a:cs typeface="Arial" panose="020B0604020202020204" pitchFamily="34" charset="0"/>
              </a:rPr>
              <a:t>Wash your hands</a:t>
            </a:r>
          </a:p>
          <a:p>
            <a:pPr marL="742950" lvl="1" indent="-285750" algn="l">
              <a:buFont typeface="Arial" panose="020B0604020202020204" pitchFamily="34" charset="0"/>
              <a:buChar char="•"/>
            </a:pPr>
            <a:r>
              <a:rPr lang="en-US" b="0" i="0" dirty="0">
                <a:solidFill>
                  <a:srgbClr val="4F4F4F"/>
                </a:solidFill>
                <a:latin typeface="Arial" panose="020B0604020202020204" pitchFamily="34" charset="0"/>
                <a:ea typeface="FocoCCLight"/>
                <a:cs typeface="Arial" panose="020B0604020202020204" pitchFamily="34" charset="0"/>
              </a:rPr>
              <a:t>Twist the cap off the tube and pull out the swab</a:t>
            </a:r>
          </a:p>
          <a:p>
            <a:pPr marL="742950" lvl="1" indent="-285750" algn="l">
              <a:buFont typeface="Arial" panose="020B0604020202020204" pitchFamily="34" charset="0"/>
              <a:buChar char="•"/>
            </a:pPr>
            <a:r>
              <a:rPr lang="en-US" b="0" i="0" dirty="0">
                <a:solidFill>
                  <a:srgbClr val="4F4F4F"/>
                </a:solidFill>
                <a:latin typeface="Arial" panose="020B0604020202020204" pitchFamily="34" charset="0"/>
                <a:ea typeface="FocoCCLight"/>
                <a:cs typeface="Arial" panose="020B0604020202020204" pitchFamily="34" charset="0"/>
              </a:rPr>
              <a:t>Look at the swab and note the mark closest to the tip</a:t>
            </a:r>
          </a:p>
          <a:p>
            <a:pPr algn="l"/>
            <a:r>
              <a:rPr lang="en-US" b="0" i="0" dirty="0">
                <a:solidFill>
                  <a:srgbClr val="4F4F4F"/>
                </a:solidFill>
                <a:latin typeface="Arial" panose="020B0604020202020204" pitchFamily="34" charset="0"/>
                <a:ea typeface="FocoCCLight"/>
                <a:cs typeface="Arial" panose="020B0604020202020204" pitchFamily="34" charset="0"/>
              </a:rPr>
              <a:t> </a:t>
            </a:r>
            <a:r>
              <a:rPr lang="en-US" b="1" i="0" dirty="0">
                <a:solidFill>
                  <a:srgbClr val="0F1E64"/>
                </a:solidFill>
                <a:latin typeface="Arial" panose="020B0604020202020204" pitchFamily="34" charset="0"/>
                <a:ea typeface="FocoCCBold"/>
                <a:cs typeface="Arial" panose="020B0604020202020204" pitchFamily="34" charset="0"/>
              </a:rPr>
              <a:t>Step 2</a:t>
            </a:r>
          </a:p>
          <a:p>
            <a:pPr marL="742950" lvl="1" indent="-285750">
              <a:buFont typeface="Arial" panose="020B0604020202020204" pitchFamily="34" charset="0"/>
              <a:buChar char="•"/>
            </a:pPr>
            <a:r>
              <a:rPr lang="en-US" b="0" i="0" dirty="0">
                <a:solidFill>
                  <a:srgbClr val="4F4F4F"/>
                </a:solidFill>
                <a:latin typeface="Arial" panose="020B0604020202020204" pitchFamily="34" charset="0"/>
                <a:ea typeface="FocoCCLight"/>
                <a:cs typeface="Arial" panose="020B0604020202020204" pitchFamily="34" charset="0"/>
              </a:rPr>
              <a:t>Get in a </a:t>
            </a:r>
            <a:r>
              <a:rPr lang="en-US" dirty="0">
                <a:solidFill>
                  <a:srgbClr val="4F4F4F"/>
                </a:solidFill>
                <a:latin typeface="Arial" panose="020B0604020202020204" pitchFamily="34" charset="0"/>
                <a:ea typeface="FocoCCLight"/>
                <a:cs typeface="Arial" panose="020B0604020202020204" pitchFamily="34" charset="0"/>
              </a:rPr>
              <a:t>comfortable</a:t>
            </a:r>
            <a:r>
              <a:rPr lang="en-US" b="0" i="0" dirty="0">
                <a:solidFill>
                  <a:srgbClr val="4F4F4F"/>
                </a:solidFill>
                <a:latin typeface="Arial" panose="020B0604020202020204" pitchFamily="34" charset="0"/>
                <a:ea typeface="FocoCCLight"/>
                <a:cs typeface="Arial" panose="020B0604020202020204" pitchFamily="34" charset="0"/>
              </a:rPr>
              <a:t> </a:t>
            </a:r>
            <a:r>
              <a:rPr lang="en-US" dirty="0">
                <a:solidFill>
                  <a:srgbClr val="4F4F4F"/>
                </a:solidFill>
                <a:latin typeface="Arial" panose="020B0604020202020204" pitchFamily="34" charset="0"/>
                <a:ea typeface="FocoCCLight"/>
                <a:cs typeface="Arial" panose="020B0604020202020204" pitchFamily="34" charset="0"/>
              </a:rPr>
              <a:t>position</a:t>
            </a:r>
          </a:p>
          <a:p>
            <a:pPr marL="742950" lvl="1" indent="-285750">
              <a:buFont typeface="Arial" panose="020B0604020202020204" pitchFamily="34" charset="0"/>
              <a:buChar char="•"/>
            </a:pPr>
            <a:r>
              <a:rPr lang="en-US" dirty="0">
                <a:solidFill>
                  <a:srgbClr val="4F4F4F"/>
                </a:solidFill>
                <a:latin typeface="Arial" panose="020B0604020202020204" pitchFamily="34" charset="0"/>
                <a:ea typeface="FocoCCLight"/>
                <a:cs typeface="Arial" panose="020B0604020202020204" pitchFamily="34" charset="0"/>
              </a:rPr>
              <a:t>Insert</a:t>
            </a:r>
            <a:r>
              <a:rPr lang="en-US" b="0" i="0" dirty="0">
                <a:solidFill>
                  <a:srgbClr val="4F4F4F"/>
                </a:solidFill>
                <a:latin typeface="Arial" panose="020B0604020202020204" pitchFamily="34" charset="0"/>
                <a:ea typeface="FocoCCLight"/>
                <a:cs typeface="Arial" panose="020B0604020202020204" pitchFamily="34" charset="0"/>
              </a:rPr>
              <a:t> the swab into your vagina, aiming to insert to the </a:t>
            </a:r>
            <a:r>
              <a:rPr lang="en-US" dirty="0">
                <a:solidFill>
                  <a:srgbClr val="4F4F4F"/>
                </a:solidFill>
                <a:latin typeface="Arial" panose="020B0604020202020204" pitchFamily="34" charset="0"/>
                <a:ea typeface="FocoCCLight"/>
                <a:cs typeface="Arial" panose="020B0604020202020204" pitchFamily="34" charset="0"/>
              </a:rPr>
              <a:t>mark</a:t>
            </a:r>
            <a:endParaRPr lang="en-US" dirty="0">
              <a:solidFill>
                <a:srgbClr val="000000"/>
              </a:solidFill>
              <a:latin typeface="Arial" panose="020B0604020202020204" pitchFamily="34" charset="0"/>
              <a:ea typeface="Calibri" panose="020F0502020204030204"/>
              <a:cs typeface="Arial" panose="020B0604020202020204" pitchFamily="34" charset="0"/>
            </a:endParaRPr>
          </a:p>
          <a:p>
            <a:pPr marL="742950" lvl="1" indent="-285750">
              <a:buFont typeface="Arial" panose="020B0604020202020204" pitchFamily="34" charset="0"/>
              <a:buChar char="•"/>
            </a:pPr>
            <a:r>
              <a:rPr lang="en-US" dirty="0">
                <a:solidFill>
                  <a:srgbClr val="4F4F4F"/>
                </a:solidFill>
                <a:latin typeface="Arial" panose="020B0604020202020204" pitchFamily="34" charset="0"/>
                <a:ea typeface="FocoCCLight"/>
                <a:cs typeface="Arial" panose="020B0604020202020204" pitchFamily="34" charset="0"/>
              </a:rPr>
              <a:t>Tip</a:t>
            </a:r>
            <a:r>
              <a:rPr lang="en-US" b="0" i="0" dirty="0">
                <a:solidFill>
                  <a:srgbClr val="4F4F4F"/>
                </a:solidFill>
                <a:latin typeface="Arial" panose="020B0604020202020204" pitchFamily="34" charset="0"/>
                <a:ea typeface="FocoCCLight"/>
                <a:cs typeface="Arial" panose="020B0604020202020204" pitchFamily="34" charset="0"/>
              </a:rPr>
              <a:t>: It may be easier to use your other hand to hold the outer skin at the entrance of your vagina</a:t>
            </a:r>
            <a:endParaRPr lang="en-US" b="0" i="0" dirty="0">
              <a:solidFill>
                <a:srgbClr val="000000"/>
              </a:solidFill>
              <a:latin typeface="Arial" panose="020B0604020202020204" pitchFamily="34" charset="0"/>
              <a:ea typeface="Calibri" panose="020F0502020204030204"/>
              <a:cs typeface="Arial" panose="020B0604020202020204" pitchFamily="34" charset="0"/>
            </a:endParaRPr>
          </a:p>
          <a:p>
            <a:pPr algn="l"/>
            <a:r>
              <a:rPr lang="en-US" b="0" i="0" dirty="0">
                <a:solidFill>
                  <a:srgbClr val="4F4F4F"/>
                </a:solidFill>
                <a:latin typeface="Arial" panose="020B0604020202020204" pitchFamily="34" charset="0"/>
                <a:ea typeface="FocoCCLight"/>
                <a:cs typeface="Arial" panose="020B0604020202020204" pitchFamily="34" charset="0"/>
              </a:rPr>
              <a:t> </a:t>
            </a:r>
            <a:r>
              <a:rPr lang="en-US" b="1" i="0" dirty="0">
                <a:solidFill>
                  <a:srgbClr val="0F1E64"/>
                </a:solidFill>
                <a:latin typeface="Arial" panose="020B0604020202020204" pitchFamily="34" charset="0"/>
                <a:ea typeface="FocoCCBold"/>
                <a:cs typeface="Arial" panose="020B0604020202020204" pitchFamily="34" charset="0"/>
              </a:rPr>
              <a:t>Step 3</a:t>
            </a:r>
          </a:p>
          <a:p>
            <a:pPr marL="742950" lvl="1" indent="-285750" algn="l">
              <a:buFont typeface="Arial" panose="020B0604020202020204" pitchFamily="34" charset="0"/>
              <a:buChar char="•"/>
            </a:pPr>
            <a:r>
              <a:rPr lang="en-US" b="0" i="0" dirty="0">
                <a:solidFill>
                  <a:srgbClr val="4F4F4F"/>
                </a:solidFill>
                <a:latin typeface="Arial" panose="020B0604020202020204" pitchFamily="34" charset="0"/>
                <a:ea typeface="FocoCCLight"/>
                <a:cs typeface="Arial" panose="020B0604020202020204" pitchFamily="34" charset="0"/>
              </a:rPr>
              <a:t>Rotate the swab gently 2-3 times, for about 10 seconds</a:t>
            </a:r>
          </a:p>
          <a:p>
            <a:pPr marL="742950" lvl="1" indent="-285750" algn="l">
              <a:buFont typeface="Arial" panose="020B0604020202020204" pitchFamily="34" charset="0"/>
              <a:buChar char="•"/>
            </a:pPr>
            <a:r>
              <a:rPr lang="en-US" b="0" i="0" dirty="0">
                <a:solidFill>
                  <a:srgbClr val="4F4F4F"/>
                </a:solidFill>
                <a:latin typeface="Arial" panose="020B0604020202020204" pitchFamily="34" charset="0"/>
                <a:ea typeface="FocoCCLight"/>
                <a:cs typeface="Arial" panose="020B0604020202020204" pitchFamily="34" charset="0"/>
              </a:rPr>
              <a:t>It should not hurt</a:t>
            </a:r>
            <a:endParaRPr lang="en-US" dirty="0">
              <a:latin typeface="Arial" panose="020B0604020202020204" pitchFamily="34" charset="0"/>
              <a:cs typeface="Arial" panose="020B0604020202020204" pitchFamily="34" charset="0"/>
            </a:endParaRPr>
          </a:p>
          <a:p>
            <a:pPr algn="l"/>
            <a:r>
              <a:rPr lang="en-US" b="0" i="0" dirty="0">
                <a:solidFill>
                  <a:srgbClr val="4F4F4F"/>
                </a:solidFill>
                <a:latin typeface="Arial" panose="020B0604020202020204" pitchFamily="34" charset="0"/>
                <a:ea typeface="FocoCCLight"/>
                <a:cs typeface="Arial" panose="020B0604020202020204" pitchFamily="34" charset="0"/>
              </a:rPr>
              <a:t> </a:t>
            </a:r>
            <a:r>
              <a:rPr lang="en-US" b="1" i="0" dirty="0">
                <a:solidFill>
                  <a:srgbClr val="0F1E64"/>
                </a:solidFill>
                <a:latin typeface="Arial" panose="020B0604020202020204" pitchFamily="34" charset="0"/>
                <a:ea typeface="FocoCCBold"/>
                <a:cs typeface="Arial" panose="020B0604020202020204" pitchFamily="34" charset="0"/>
              </a:rPr>
              <a:t>Step 4</a:t>
            </a:r>
          </a:p>
          <a:p>
            <a:pPr marL="742950" lvl="1" indent="-285750">
              <a:buFont typeface="Arial" panose="020B0604020202020204" pitchFamily="34" charset="0"/>
              <a:buChar char="•"/>
            </a:pPr>
            <a:r>
              <a:rPr lang="en-US" b="0" i="0" dirty="0">
                <a:solidFill>
                  <a:srgbClr val="4F4F4F"/>
                </a:solidFill>
                <a:latin typeface="Arial" panose="020B0604020202020204" pitchFamily="34" charset="0"/>
                <a:ea typeface="FocoCCLight"/>
                <a:cs typeface="Arial" panose="020B0604020202020204" pitchFamily="34" charset="0"/>
              </a:rPr>
              <a:t>Remove the swab and place back in the </a:t>
            </a:r>
            <a:r>
              <a:rPr lang="en-US" dirty="0">
                <a:solidFill>
                  <a:srgbClr val="4F4F4F"/>
                </a:solidFill>
                <a:latin typeface="Arial" panose="020B0604020202020204" pitchFamily="34" charset="0"/>
                <a:ea typeface="FocoCCLight"/>
                <a:cs typeface="Arial" panose="020B0604020202020204" pitchFamily="34" charset="0"/>
              </a:rPr>
              <a:t>tube</a:t>
            </a:r>
          </a:p>
          <a:p>
            <a:pPr marL="742950" lvl="1" indent="-285750" algn="l">
              <a:buFont typeface="Arial" panose="020B0604020202020204" pitchFamily="34" charset="0"/>
              <a:buChar char="•"/>
            </a:pPr>
            <a:r>
              <a:rPr lang="en-US" dirty="0">
                <a:solidFill>
                  <a:srgbClr val="4F4F4F"/>
                </a:solidFill>
                <a:latin typeface="Arial" panose="020B0604020202020204" pitchFamily="34" charset="0"/>
                <a:ea typeface="FocoCCLight"/>
                <a:cs typeface="Arial" panose="020B0604020202020204" pitchFamily="34" charset="0"/>
              </a:rPr>
              <a:t>Return</a:t>
            </a:r>
            <a:r>
              <a:rPr lang="en-US" b="0" i="0" dirty="0">
                <a:solidFill>
                  <a:srgbClr val="4F4F4F"/>
                </a:solidFill>
                <a:latin typeface="Arial" panose="020B0604020202020204" pitchFamily="34" charset="0"/>
                <a:ea typeface="FocoCCLight"/>
                <a:cs typeface="Arial" panose="020B0604020202020204" pitchFamily="34" charset="0"/>
              </a:rPr>
              <a:t> the tube to your doctor or nurse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866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9BEA2-8D16-62B7-55D5-879C062DBE6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1F9B139-1B75-FE21-9530-D59EA3CCD310}"/>
              </a:ext>
            </a:extLst>
          </p:cNvPr>
          <p:cNvSpPr txBox="1">
            <a:spLocks/>
          </p:cNvSpPr>
          <p:nvPr/>
        </p:nvSpPr>
        <p:spPr>
          <a:xfrm>
            <a:off x="2374739" y="400262"/>
            <a:ext cx="9144000" cy="698817"/>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sz="4500" b="1" dirty="0">
                <a:solidFill>
                  <a:srgbClr val="0F1E64"/>
                </a:solidFill>
                <a:latin typeface="Arial" panose="020B0604020202020204" pitchFamily="34" charset="0"/>
                <a:cs typeface="Arial" panose="020B0604020202020204" pitchFamily="34" charset="0"/>
              </a:rPr>
              <a:t>Cervical Screening Test options</a:t>
            </a:r>
            <a:endParaRPr lang="en-US" sz="4500" b="1" dirty="0">
              <a:solidFill>
                <a:srgbClr val="0F1E64"/>
              </a:solidFill>
              <a:latin typeface="Arial" panose="020B0604020202020204" pitchFamily="34" charset="0"/>
              <a:cs typeface="Arial" panose="020B0604020202020204" pitchFamily="34" charset="0"/>
            </a:endParaRPr>
          </a:p>
          <a:p>
            <a:pPr algn="r"/>
            <a:endParaRPr lang="en-US" b="1" dirty="0">
              <a:latin typeface="Arial" panose="020B0604020202020204" pitchFamily="34" charset="0"/>
              <a:ea typeface="+mj-lt"/>
              <a:cs typeface="Arial" panose="020B0604020202020204" pitchFamily="34" charset="0"/>
            </a:endParaRPr>
          </a:p>
          <a:p>
            <a:pPr algn="r"/>
            <a:endParaRPr lang="en-AU" dirty="0">
              <a:ea typeface="Calibri Light"/>
              <a:cs typeface="Calibri Light"/>
            </a:endParaRPr>
          </a:p>
        </p:txBody>
      </p:sp>
      <p:graphicFrame>
        <p:nvGraphicFramePr>
          <p:cNvPr id="11" name="Table 10">
            <a:extLst>
              <a:ext uri="{FF2B5EF4-FFF2-40B4-BE49-F238E27FC236}">
                <a16:creationId xmlns:a16="http://schemas.microsoft.com/office/drawing/2014/main" id="{14B73BB6-1D2E-ABB3-53E7-BE6FAC9F7964}"/>
              </a:ext>
            </a:extLst>
          </p:cNvPr>
          <p:cNvGraphicFramePr>
            <a:graphicFrameLocks noGrp="1"/>
          </p:cNvGraphicFramePr>
          <p:nvPr>
            <p:extLst>
              <p:ext uri="{D42A27DB-BD31-4B8C-83A1-F6EECF244321}">
                <p14:modId xmlns:p14="http://schemas.microsoft.com/office/powerpoint/2010/main" val="795408819"/>
              </p:ext>
            </p:extLst>
          </p:nvPr>
        </p:nvGraphicFramePr>
        <p:xfrm>
          <a:off x="367228" y="2506337"/>
          <a:ext cx="11679937" cy="3686150"/>
        </p:xfrm>
        <a:graphic>
          <a:graphicData uri="http://schemas.openxmlformats.org/drawingml/2006/table">
            <a:tbl>
              <a:tblPr bandRow="1">
                <a:tableStyleId>{5C22544A-7EE6-4342-B048-85BDC9FD1C3A}</a:tableStyleId>
              </a:tblPr>
              <a:tblGrid>
                <a:gridCol w="2295290">
                  <a:extLst>
                    <a:ext uri="{9D8B030D-6E8A-4147-A177-3AD203B41FA5}">
                      <a16:colId xmlns:a16="http://schemas.microsoft.com/office/drawing/2014/main" val="561972299"/>
                    </a:ext>
                  </a:extLst>
                </a:gridCol>
                <a:gridCol w="4692222">
                  <a:extLst>
                    <a:ext uri="{9D8B030D-6E8A-4147-A177-3AD203B41FA5}">
                      <a16:colId xmlns:a16="http://schemas.microsoft.com/office/drawing/2014/main" val="3759934847"/>
                    </a:ext>
                  </a:extLst>
                </a:gridCol>
                <a:gridCol w="4692425">
                  <a:extLst>
                    <a:ext uri="{9D8B030D-6E8A-4147-A177-3AD203B41FA5}">
                      <a16:colId xmlns:a16="http://schemas.microsoft.com/office/drawing/2014/main" val="971454460"/>
                    </a:ext>
                  </a:extLst>
                </a:gridCol>
              </a:tblGrid>
              <a:tr h="268527">
                <a:tc>
                  <a:txBody>
                    <a:bodyPr/>
                    <a:lstStyle/>
                    <a:p>
                      <a:pPr algn="l">
                        <a:buNone/>
                      </a:pPr>
                      <a:endParaRPr lang="en-US" sz="1200" b="1">
                        <a:solidFill>
                          <a:srgbClr val="FFFFFF"/>
                        </a:solidFill>
                        <a:effectLst/>
                      </a:endParaRPr>
                    </a:p>
                  </a:txBody>
                  <a:tcPr marL="38100" marR="38100" marT="38100" marB="38100" anchor="ctr">
                    <a:lnL>
                      <a:noFill/>
                    </a:lnL>
                    <a:lnR w="12700">
                      <a:solidFill>
                        <a:schemeClr val="tx1"/>
                      </a:solidFill>
                    </a:lnR>
                    <a:lnT>
                      <a:noFill/>
                    </a:lnT>
                    <a:lnB w="12700">
                      <a:solidFill>
                        <a:schemeClr val="tx1"/>
                      </a:solidFill>
                    </a:lnB>
                    <a:solidFill>
                      <a:srgbClr val="FFFFFF"/>
                    </a:solidFill>
                  </a:tcPr>
                </a:tc>
                <a:tc>
                  <a:txBody>
                    <a:bodyPr/>
                    <a:lstStyle/>
                    <a:p>
                      <a:pPr algn="l">
                        <a:buNone/>
                      </a:pPr>
                      <a:r>
                        <a:rPr lang="en-US" sz="1200" b="1">
                          <a:solidFill>
                            <a:srgbClr val="FFFFFF"/>
                          </a:solidFill>
                          <a:effectLst/>
                        </a:rPr>
                        <a:t>Self-collected sample</a:t>
                      </a:r>
                    </a:p>
                  </a:txBody>
                  <a:tcPr marL="38100" marR="38100" marT="38100" marB="38100" anchor="ctr">
                    <a:lnL w="12700">
                      <a:solidFill>
                        <a:schemeClr val="tx1"/>
                      </a:solidFill>
                    </a:lnL>
                    <a:lnR w="12700">
                      <a:solidFill>
                        <a:schemeClr val="tx1"/>
                      </a:solidFill>
                    </a:lnR>
                    <a:lnT>
                      <a:noFill/>
                    </a:lnT>
                    <a:lnB w="12700">
                      <a:solidFill>
                        <a:schemeClr val="tx1"/>
                      </a:solidFill>
                    </a:lnB>
                    <a:solidFill>
                      <a:srgbClr val="0F1E64"/>
                    </a:solidFill>
                  </a:tcPr>
                </a:tc>
                <a:tc>
                  <a:txBody>
                    <a:bodyPr/>
                    <a:lstStyle/>
                    <a:p>
                      <a:pPr algn="l">
                        <a:buNone/>
                      </a:pPr>
                      <a:r>
                        <a:rPr lang="en-US" sz="1200" b="1">
                          <a:solidFill>
                            <a:srgbClr val="FFFFFF"/>
                          </a:solidFill>
                          <a:effectLst/>
                        </a:rPr>
                        <a:t>Clinician-collected sample</a:t>
                      </a:r>
                    </a:p>
                  </a:txBody>
                  <a:tcPr marL="38100" marR="38100" marT="38100" marB="38100" anchor="ctr">
                    <a:lnL w="12700">
                      <a:solidFill>
                        <a:schemeClr val="tx1"/>
                      </a:solidFill>
                    </a:lnL>
                    <a:lnR>
                      <a:noFill/>
                    </a:lnR>
                    <a:lnT>
                      <a:noFill/>
                    </a:lnT>
                    <a:lnB w="12700">
                      <a:solidFill>
                        <a:schemeClr val="tx1"/>
                      </a:solidFill>
                    </a:lnB>
                    <a:solidFill>
                      <a:srgbClr val="0F1E64"/>
                    </a:solidFill>
                  </a:tcPr>
                </a:tc>
                <a:extLst>
                  <a:ext uri="{0D108BD9-81ED-4DB2-BD59-A6C34878D82A}">
                    <a16:rowId xmlns:a16="http://schemas.microsoft.com/office/drawing/2014/main" val="574375443"/>
                  </a:ext>
                </a:extLst>
              </a:tr>
              <a:tr h="268527">
                <a:tc>
                  <a:txBody>
                    <a:bodyPr/>
                    <a:lstStyle/>
                    <a:p>
                      <a:pPr>
                        <a:buNone/>
                      </a:pPr>
                      <a:r>
                        <a:rPr lang="en-US" sz="1200" b="1">
                          <a:effectLst/>
                          <a:latin typeface="FocoCCBold"/>
                        </a:rPr>
                        <a:t> Tool used</a:t>
                      </a:r>
                      <a:endParaRPr lang="en-US" sz="1200">
                        <a:effectLst/>
                      </a:endParaRPr>
                    </a:p>
                  </a:txBody>
                  <a:tcPr marL="38100" marR="38100" marT="38100" marB="38100" anchor="ctr">
                    <a:lnL>
                      <a:no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algn="ctr" fontAlgn="b">
                        <a:buNone/>
                      </a:pPr>
                      <a:r>
                        <a:rPr lang="en-US" sz="1200">
                          <a:effectLst/>
                        </a:rPr>
                        <a:t>Self-collection swab</a:t>
                      </a:r>
                    </a:p>
                  </a:txBody>
                  <a:tcPr marL="38100" marR="38100" marT="38100" marB="38100" anchor="b">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tc>
                  <a:txBody>
                    <a:bodyPr/>
                    <a:lstStyle/>
                    <a:p>
                      <a:pPr marL="0" marR="0" algn="ctr" fontAlgn="b">
                        <a:buNone/>
                      </a:pPr>
                      <a:r>
                        <a:rPr lang="en-US" sz="1200">
                          <a:effectLst/>
                        </a:rPr>
                        <a:t>Speculum and brush</a:t>
                      </a:r>
                    </a:p>
                  </a:txBody>
                  <a:tcPr marL="38100" marR="38100" marT="38100" marB="38100" anchor="b">
                    <a:lnL w="12700">
                      <a:solidFill>
                        <a:schemeClr val="tx1"/>
                      </a:solidFill>
                    </a:lnL>
                    <a:lnR>
                      <a:noFill/>
                    </a:lnR>
                    <a:lnT w="12700">
                      <a:solidFill>
                        <a:schemeClr val="tx1"/>
                      </a:solidFill>
                    </a:lnT>
                    <a:lnB w="12700">
                      <a:solidFill>
                        <a:schemeClr val="tx1"/>
                      </a:solidFill>
                    </a:lnB>
                    <a:solidFill>
                      <a:srgbClr val="FFFFFF"/>
                    </a:solidFill>
                  </a:tcPr>
                </a:tc>
                <a:extLst>
                  <a:ext uri="{0D108BD9-81ED-4DB2-BD59-A6C34878D82A}">
                    <a16:rowId xmlns:a16="http://schemas.microsoft.com/office/drawing/2014/main" val="1397257095"/>
                  </a:ext>
                </a:extLst>
              </a:tr>
              <a:tr h="463821">
                <a:tc>
                  <a:txBody>
                    <a:bodyPr/>
                    <a:lstStyle/>
                    <a:p>
                      <a:pPr fontAlgn="t">
                        <a:buNone/>
                      </a:pPr>
                      <a:r>
                        <a:rPr lang="en-US" sz="1200" b="1">
                          <a:effectLst/>
                          <a:latin typeface="FocoCCBold"/>
                        </a:rPr>
                        <a:t>Who collects the test sample?</a:t>
                      </a:r>
                      <a:endParaRPr lang="en-US" sz="1200">
                        <a:effectLst/>
                      </a:endParaRPr>
                    </a:p>
                  </a:txBody>
                  <a:tcPr marL="38100" marR="38100" marT="38100" marB="38100">
                    <a:lnL>
                      <a:no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fontAlgn="t">
                        <a:buNone/>
                      </a:pPr>
                      <a:r>
                        <a:rPr lang="en-US" sz="1200">
                          <a:effectLst/>
                        </a:rPr>
                        <a:t>You do it yourself or a  doctor or Nurse Cervical Screening Provider can take the test for you if you want.   </a:t>
                      </a:r>
                    </a:p>
                  </a:txBody>
                  <a:tcPr marL="38100" marR="38100" marT="38100" marB="3810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fontAlgn="t">
                        <a:buNone/>
                      </a:pPr>
                      <a:r>
                        <a:rPr lang="en-US" sz="1200">
                          <a:effectLst/>
                        </a:rPr>
                        <a:t>A doctor or Nurse Cervical Screening Provider.  </a:t>
                      </a:r>
                    </a:p>
                  </a:txBody>
                  <a:tcPr marL="38100" marR="38100" marT="38100" marB="38100">
                    <a:lnL w="12700">
                      <a:solidFill>
                        <a:schemeClr val="tx1"/>
                      </a:solidFill>
                    </a:lnL>
                    <a:lnR>
                      <a:noFill/>
                    </a:lnR>
                    <a:lnT w="12700">
                      <a:solidFill>
                        <a:schemeClr val="tx1"/>
                      </a:solidFill>
                    </a:lnT>
                    <a:lnB w="12700">
                      <a:solidFill>
                        <a:schemeClr val="tx1"/>
                      </a:solidFill>
                    </a:lnB>
                    <a:solidFill>
                      <a:srgbClr val="F1F5F8"/>
                    </a:solidFill>
                  </a:tcPr>
                </a:tc>
                <a:extLst>
                  <a:ext uri="{0D108BD9-81ED-4DB2-BD59-A6C34878D82A}">
                    <a16:rowId xmlns:a16="http://schemas.microsoft.com/office/drawing/2014/main" val="3498280402"/>
                  </a:ext>
                </a:extLst>
              </a:tr>
              <a:tr h="390585">
                <a:tc>
                  <a:txBody>
                    <a:bodyPr/>
                    <a:lstStyle/>
                    <a:p>
                      <a:pPr fontAlgn="t">
                        <a:buNone/>
                      </a:pPr>
                      <a:r>
                        <a:rPr lang="en-US" sz="1200" b="1">
                          <a:effectLst/>
                          <a:latin typeface="FocoCCBold"/>
                        </a:rPr>
                        <a:t>Where is the sample taken from?</a:t>
                      </a:r>
                      <a:endParaRPr lang="en-US" sz="1200">
                        <a:effectLst/>
                      </a:endParaRPr>
                    </a:p>
                  </a:txBody>
                  <a:tcPr marL="38100" marR="38100" marT="38100" marB="38100">
                    <a:lnL>
                      <a:no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fontAlgn="t">
                        <a:buNone/>
                      </a:pPr>
                      <a:r>
                        <a:rPr lang="en-US" sz="1200">
                          <a:effectLst/>
                        </a:rPr>
                        <a:t>The vagina.</a:t>
                      </a:r>
                    </a:p>
                  </a:txBody>
                  <a:tcPr marL="38100" marR="38100" marT="38100" marB="3810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fontAlgn="t">
                        <a:buNone/>
                      </a:pPr>
                      <a:r>
                        <a:rPr lang="en-US" sz="1200">
                          <a:effectLst/>
                        </a:rPr>
                        <a:t>The cervix. </a:t>
                      </a:r>
                    </a:p>
                  </a:txBody>
                  <a:tcPr marL="38100" marR="38100" marT="38100" marB="38100">
                    <a:lnL w="12700">
                      <a:solidFill>
                        <a:schemeClr val="tx1"/>
                      </a:solidFill>
                    </a:lnL>
                    <a:lnR>
                      <a:noFill/>
                    </a:lnR>
                    <a:lnT w="12700">
                      <a:solidFill>
                        <a:schemeClr val="tx1"/>
                      </a:solidFill>
                    </a:lnT>
                    <a:lnB w="12700">
                      <a:solidFill>
                        <a:schemeClr val="tx1"/>
                      </a:solidFill>
                    </a:lnB>
                    <a:solidFill>
                      <a:srgbClr val="F1F5F8"/>
                    </a:solidFill>
                  </a:tcPr>
                </a:tc>
                <a:extLst>
                  <a:ext uri="{0D108BD9-81ED-4DB2-BD59-A6C34878D82A}">
                    <a16:rowId xmlns:a16="http://schemas.microsoft.com/office/drawing/2014/main" val="4175371159"/>
                  </a:ext>
                </a:extLst>
              </a:tr>
              <a:tr h="268527">
                <a:tc>
                  <a:txBody>
                    <a:bodyPr/>
                    <a:lstStyle/>
                    <a:p>
                      <a:pPr fontAlgn="t">
                        <a:buNone/>
                      </a:pPr>
                      <a:r>
                        <a:rPr lang="en-US" sz="1200" b="1">
                          <a:effectLst/>
                          <a:latin typeface="FocoCCBold"/>
                        </a:rPr>
                        <a:t>What does it look for?</a:t>
                      </a:r>
                      <a:endParaRPr lang="en-US" sz="1200">
                        <a:effectLst/>
                      </a:endParaRPr>
                    </a:p>
                  </a:txBody>
                  <a:tcPr marL="38100" marR="38100" marT="38100" marB="38100">
                    <a:lnL>
                      <a:no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fontAlgn="t">
                        <a:buNone/>
                      </a:pPr>
                      <a:r>
                        <a:rPr lang="en-US" sz="1200" dirty="0">
                          <a:effectLst/>
                        </a:rPr>
                        <a:t>The presence of HPV.  </a:t>
                      </a:r>
                    </a:p>
                  </a:txBody>
                  <a:tcPr marL="38100" marR="38100" marT="38100" marB="3810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fontAlgn="t">
                        <a:buNone/>
                      </a:pPr>
                      <a:r>
                        <a:rPr lang="en-US" sz="1200">
                          <a:effectLst/>
                        </a:rPr>
                        <a:t>The presence of HPV.  </a:t>
                      </a:r>
                    </a:p>
                  </a:txBody>
                  <a:tcPr marL="38100" marR="38100" marT="38100" marB="38100">
                    <a:lnL w="12700">
                      <a:solidFill>
                        <a:schemeClr val="tx1"/>
                      </a:solidFill>
                    </a:lnL>
                    <a:lnR>
                      <a:noFill/>
                    </a:lnR>
                    <a:lnT w="12700">
                      <a:solidFill>
                        <a:schemeClr val="tx1"/>
                      </a:solidFill>
                    </a:lnT>
                    <a:lnB w="12700">
                      <a:solidFill>
                        <a:schemeClr val="tx1"/>
                      </a:solidFill>
                    </a:lnB>
                    <a:solidFill>
                      <a:srgbClr val="F1F5F8"/>
                    </a:solidFill>
                  </a:tcPr>
                </a:tc>
                <a:extLst>
                  <a:ext uri="{0D108BD9-81ED-4DB2-BD59-A6C34878D82A}">
                    <a16:rowId xmlns:a16="http://schemas.microsoft.com/office/drawing/2014/main" val="278710179"/>
                  </a:ext>
                </a:extLst>
              </a:tr>
              <a:tr h="854408">
                <a:tc>
                  <a:txBody>
                    <a:bodyPr/>
                    <a:lstStyle/>
                    <a:p>
                      <a:pPr fontAlgn="t">
                        <a:buNone/>
                      </a:pPr>
                      <a:r>
                        <a:rPr lang="en-US" sz="1200" b="1">
                          <a:effectLst/>
                          <a:latin typeface="FocoCCBold"/>
                        </a:rPr>
                        <a:t>Where is the test usually done?</a:t>
                      </a:r>
                      <a:endParaRPr lang="en-US" sz="1200">
                        <a:effectLst/>
                      </a:endParaRPr>
                    </a:p>
                  </a:txBody>
                  <a:tcPr marL="38100" marR="38100" marT="38100" marB="38100">
                    <a:lnL>
                      <a:no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fontAlgn="t">
                        <a:buNone/>
                      </a:pPr>
                      <a:r>
                        <a:rPr lang="en-US" sz="1200" dirty="0">
                          <a:effectLst/>
                        </a:rPr>
                        <a:t>In a private space within a healthcare setting (e.g. behind a curtain or screen or in the bathroom).</a:t>
                      </a:r>
                    </a:p>
                    <a:p>
                      <a:pPr marL="0" marR="0" fontAlgn="t">
                        <a:buNone/>
                      </a:pPr>
                      <a:r>
                        <a:rPr lang="en-US" sz="1200" dirty="0">
                          <a:effectLst/>
                        </a:rPr>
                        <a:t>In some cases your doctor may be able to support you doing the test at home.    </a:t>
                      </a:r>
                    </a:p>
                  </a:txBody>
                  <a:tcPr marL="38100" marR="38100" marT="38100" marB="3810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fontAlgn="t">
                        <a:buNone/>
                      </a:pPr>
                      <a:r>
                        <a:rPr lang="en-US" sz="1200">
                          <a:effectLst/>
                        </a:rPr>
                        <a:t>On an examination bed in a doctor’s office.</a:t>
                      </a:r>
                    </a:p>
                  </a:txBody>
                  <a:tcPr marL="38100" marR="38100" marT="38100" marB="38100">
                    <a:lnL w="12700">
                      <a:solidFill>
                        <a:schemeClr val="tx1"/>
                      </a:solidFill>
                    </a:lnL>
                    <a:lnR>
                      <a:noFill/>
                    </a:lnR>
                    <a:lnT w="12700">
                      <a:solidFill>
                        <a:schemeClr val="tx1"/>
                      </a:solidFill>
                    </a:lnT>
                    <a:lnB w="12700">
                      <a:solidFill>
                        <a:schemeClr val="tx1"/>
                      </a:solidFill>
                    </a:lnB>
                    <a:solidFill>
                      <a:srgbClr val="F1F5F8"/>
                    </a:solidFill>
                  </a:tcPr>
                </a:tc>
                <a:extLst>
                  <a:ext uri="{0D108BD9-81ED-4DB2-BD59-A6C34878D82A}">
                    <a16:rowId xmlns:a16="http://schemas.microsoft.com/office/drawing/2014/main" val="4231544327"/>
                  </a:ext>
                </a:extLst>
              </a:tr>
              <a:tr h="390585">
                <a:tc>
                  <a:txBody>
                    <a:bodyPr/>
                    <a:lstStyle/>
                    <a:p>
                      <a:pPr fontAlgn="t">
                        <a:buNone/>
                      </a:pPr>
                      <a:r>
                        <a:rPr lang="en-US" sz="1200" b="1">
                          <a:effectLst/>
                          <a:latin typeface="FocoCCBold"/>
                        </a:rPr>
                        <a:t>Is it accurate in detecting HPV? </a:t>
                      </a:r>
                      <a:endParaRPr lang="en-US" sz="1200">
                        <a:effectLst/>
                      </a:endParaRPr>
                    </a:p>
                  </a:txBody>
                  <a:tcPr marL="38100" marR="38100" marT="38100" marB="38100">
                    <a:lnL>
                      <a:noFill/>
                    </a:lnL>
                    <a:lnR w="12700">
                      <a:solidFill>
                        <a:schemeClr val="tx1"/>
                      </a:solidFill>
                    </a:lnR>
                    <a:lnT w="12700">
                      <a:solidFill>
                        <a:schemeClr val="tx1"/>
                      </a:solidFill>
                    </a:lnT>
                    <a:lnB w="12700">
                      <a:solidFill>
                        <a:schemeClr val="tx1"/>
                      </a:solidFill>
                    </a:lnB>
                    <a:solidFill>
                      <a:srgbClr val="F1F5F8"/>
                    </a:solidFill>
                  </a:tcPr>
                </a:tc>
                <a:tc>
                  <a:txBody>
                    <a:bodyPr/>
                    <a:lstStyle/>
                    <a:p>
                      <a:pPr fontAlgn="t">
                        <a:buNone/>
                      </a:pPr>
                      <a:r>
                        <a:rPr lang="en-US" sz="1200">
                          <a:effectLst/>
                        </a:rPr>
                        <a:t>Yes</a:t>
                      </a:r>
                    </a:p>
                  </a:txBody>
                  <a:tcPr marL="38100" marR="38100" marT="38100" marB="3810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fontAlgn="t">
                        <a:buNone/>
                      </a:pPr>
                      <a:r>
                        <a:rPr lang="en-US" sz="1200">
                          <a:effectLst/>
                        </a:rPr>
                        <a:t>Yes</a:t>
                      </a:r>
                    </a:p>
                  </a:txBody>
                  <a:tcPr marL="38100" marR="38100" marT="38100" marB="38100">
                    <a:lnL w="12700">
                      <a:solidFill>
                        <a:schemeClr val="tx1"/>
                      </a:solidFill>
                    </a:lnL>
                    <a:lnR>
                      <a:noFill/>
                    </a:lnR>
                    <a:lnT w="12700">
                      <a:solidFill>
                        <a:schemeClr val="tx1"/>
                      </a:solidFill>
                    </a:lnT>
                    <a:lnB w="12700">
                      <a:solidFill>
                        <a:schemeClr val="tx1"/>
                      </a:solidFill>
                    </a:lnB>
                    <a:solidFill>
                      <a:srgbClr val="F1F5F8"/>
                    </a:solidFill>
                  </a:tcPr>
                </a:tc>
                <a:extLst>
                  <a:ext uri="{0D108BD9-81ED-4DB2-BD59-A6C34878D82A}">
                    <a16:rowId xmlns:a16="http://schemas.microsoft.com/office/drawing/2014/main" val="3773756578"/>
                  </a:ext>
                </a:extLst>
              </a:tr>
              <a:tr h="390585">
                <a:tc>
                  <a:txBody>
                    <a:bodyPr/>
                    <a:lstStyle/>
                    <a:p>
                      <a:pPr fontAlgn="t">
                        <a:buNone/>
                      </a:pPr>
                      <a:r>
                        <a:rPr lang="en-US" sz="1200" b="1">
                          <a:effectLst/>
                          <a:latin typeface="FocoCCBold"/>
                        </a:rPr>
                        <a:t>How often do I need to do this?*</a:t>
                      </a:r>
                      <a:endParaRPr lang="en-US" sz="1200">
                        <a:effectLst/>
                      </a:endParaRPr>
                    </a:p>
                  </a:txBody>
                  <a:tcPr marL="38100" marR="38100" marT="38100" marB="38100">
                    <a:lnL>
                      <a:noFill/>
                    </a:lnL>
                    <a:lnR w="12700">
                      <a:solidFill>
                        <a:schemeClr val="tx1"/>
                      </a:solidFill>
                    </a:lnR>
                    <a:lnT w="12700">
                      <a:solidFill>
                        <a:schemeClr val="tx1"/>
                      </a:solidFill>
                    </a:lnT>
                    <a:lnB w="12700">
                      <a:solidFill>
                        <a:schemeClr val="tx1"/>
                      </a:solidFill>
                    </a:lnB>
                    <a:solidFill>
                      <a:srgbClr val="F1F5F8"/>
                    </a:solidFill>
                  </a:tcPr>
                </a:tc>
                <a:tc>
                  <a:txBody>
                    <a:bodyPr/>
                    <a:lstStyle/>
                    <a:p>
                      <a:pPr fontAlgn="t">
                        <a:buNone/>
                      </a:pPr>
                      <a:r>
                        <a:rPr lang="en-US" sz="1200">
                          <a:effectLst/>
                        </a:rPr>
                        <a:t>Every 5 years</a:t>
                      </a:r>
                    </a:p>
                  </a:txBody>
                  <a:tcPr marL="38100" marR="38100" marT="38100" marB="3810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fontAlgn="t">
                        <a:buNone/>
                      </a:pPr>
                      <a:r>
                        <a:rPr lang="en-US" sz="1200">
                          <a:effectLst/>
                        </a:rPr>
                        <a:t>Every 5 years</a:t>
                      </a:r>
                    </a:p>
                  </a:txBody>
                  <a:tcPr marL="38100" marR="38100" marT="38100" marB="38100">
                    <a:lnL w="12700">
                      <a:solidFill>
                        <a:schemeClr val="tx1"/>
                      </a:solidFill>
                    </a:lnL>
                    <a:lnR>
                      <a:noFill/>
                    </a:lnR>
                    <a:lnT w="12700">
                      <a:solidFill>
                        <a:schemeClr val="tx1"/>
                      </a:solidFill>
                    </a:lnT>
                    <a:lnB w="12700">
                      <a:solidFill>
                        <a:schemeClr val="tx1"/>
                      </a:solidFill>
                    </a:lnB>
                    <a:solidFill>
                      <a:srgbClr val="F1F5F8"/>
                    </a:solidFill>
                  </a:tcPr>
                </a:tc>
                <a:extLst>
                  <a:ext uri="{0D108BD9-81ED-4DB2-BD59-A6C34878D82A}">
                    <a16:rowId xmlns:a16="http://schemas.microsoft.com/office/drawing/2014/main" val="1442214673"/>
                  </a:ext>
                </a:extLst>
              </a:tr>
              <a:tr h="390585">
                <a:tc>
                  <a:txBody>
                    <a:bodyPr/>
                    <a:lstStyle/>
                    <a:p>
                      <a:pPr fontAlgn="t">
                        <a:buNone/>
                      </a:pPr>
                      <a:r>
                        <a:rPr lang="en-US" sz="1200" b="1">
                          <a:effectLst/>
                          <a:latin typeface="FocoCCBold"/>
                        </a:rPr>
                        <a:t>Is it safe during pregnancy?</a:t>
                      </a:r>
                      <a:endParaRPr lang="en-US" sz="1200">
                        <a:effectLst/>
                      </a:endParaRPr>
                    </a:p>
                  </a:txBody>
                  <a:tcPr marL="38100" marR="38100" marT="38100" marB="38100">
                    <a:lnL>
                      <a:noFill/>
                    </a:lnL>
                    <a:lnR w="12700">
                      <a:solidFill>
                        <a:schemeClr val="tx1"/>
                      </a:solidFill>
                    </a:lnR>
                    <a:lnT w="12700">
                      <a:solidFill>
                        <a:schemeClr val="tx1"/>
                      </a:solidFill>
                    </a:lnT>
                    <a:lnB>
                      <a:noFill/>
                    </a:lnB>
                    <a:solidFill>
                      <a:srgbClr val="F1F5F8"/>
                    </a:solidFill>
                  </a:tcPr>
                </a:tc>
                <a:tc>
                  <a:txBody>
                    <a:bodyPr/>
                    <a:lstStyle/>
                    <a:p>
                      <a:pPr marL="0" marR="0" fontAlgn="t">
                        <a:buNone/>
                      </a:pPr>
                      <a:r>
                        <a:rPr lang="en-US" sz="1200">
                          <a:effectLst/>
                        </a:rPr>
                        <a:t>Yes</a:t>
                      </a:r>
                    </a:p>
                  </a:txBody>
                  <a:tcPr marL="38100" marR="38100" marT="38100" marB="38100">
                    <a:lnL w="12700">
                      <a:solidFill>
                        <a:schemeClr val="tx1"/>
                      </a:solidFill>
                    </a:lnL>
                    <a:lnR w="12700">
                      <a:solidFill>
                        <a:schemeClr val="tx1"/>
                      </a:solidFill>
                    </a:lnR>
                    <a:lnT w="12700">
                      <a:solidFill>
                        <a:schemeClr val="tx1"/>
                      </a:solidFill>
                    </a:lnT>
                    <a:lnB>
                      <a:noFill/>
                    </a:lnB>
                    <a:solidFill>
                      <a:srgbClr val="F1F5F8"/>
                    </a:solidFill>
                  </a:tcPr>
                </a:tc>
                <a:tc>
                  <a:txBody>
                    <a:bodyPr/>
                    <a:lstStyle/>
                    <a:p>
                      <a:pPr marL="0" marR="0" fontAlgn="t">
                        <a:buNone/>
                      </a:pPr>
                      <a:r>
                        <a:rPr lang="en-US" sz="1200" dirty="0">
                          <a:effectLst/>
                        </a:rPr>
                        <a:t>Yes</a:t>
                      </a:r>
                    </a:p>
                  </a:txBody>
                  <a:tcPr marL="38100" marR="38100" marT="38100" marB="38100">
                    <a:lnL w="12700">
                      <a:solidFill>
                        <a:schemeClr val="tx1"/>
                      </a:solidFill>
                    </a:lnL>
                    <a:lnR>
                      <a:noFill/>
                    </a:lnR>
                    <a:lnT w="12700">
                      <a:solidFill>
                        <a:schemeClr val="tx1"/>
                      </a:solidFill>
                    </a:lnT>
                    <a:lnB>
                      <a:noFill/>
                    </a:lnB>
                    <a:solidFill>
                      <a:srgbClr val="F1F5F8"/>
                    </a:solidFill>
                  </a:tcPr>
                </a:tc>
                <a:extLst>
                  <a:ext uri="{0D108BD9-81ED-4DB2-BD59-A6C34878D82A}">
                    <a16:rowId xmlns:a16="http://schemas.microsoft.com/office/drawing/2014/main" val="1149532838"/>
                  </a:ext>
                </a:extLst>
              </a:tr>
            </a:tbl>
          </a:graphicData>
        </a:graphic>
      </p:graphicFrame>
      <p:pic>
        <p:nvPicPr>
          <p:cNvPr id="12" name="Picture 11" descr="Self-collection swab and tube">
            <a:extLst>
              <a:ext uri="{FF2B5EF4-FFF2-40B4-BE49-F238E27FC236}">
                <a16:creationId xmlns:a16="http://schemas.microsoft.com/office/drawing/2014/main" id="{43071134-0FBC-584B-EBC3-0A94C835E064}"/>
              </a:ext>
            </a:extLst>
          </p:cNvPr>
          <p:cNvPicPr>
            <a:picLocks noChangeAspect="1"/>
          </p:cNvPicPr>
          <p:nvPr/>
        </p:nvPicPr>
        <p:blipFill>
          <a:blip r:embed="rId3"/>
          <a:stretch>
            <a:fillRect/>
          </a:stretch>
        </p:blipFill>
        <p:spPr>
          <a:xfrm>
            <a:off x="3971236" y="1501623"/>
            <a:ext cx="1604791" cy="900400"/>
          </a:xfrm>
          <a:prstGeom prst="rect">
            <a:avLst/>
          </a:prstGeom>
        </p:spPr>
      </p:pic>
      <p:pic>
        <p:nvPicPr>
          <p:cNvPr id="13" name="Picture 12" descr="Speculum">
            <a:extLst>
              <a:ext uri="{FF2B5EF4-FFF2-40B4-BE49-F238E27FC236}">
                <a16:creationId xmlns:a16="http://schemas.microsoft.com/office/drawing/2014/main" id="{5A9F73A4-C69D-CCAE-266C-A67653320F02}"/>
              </a:ext>
            </a:extLst>
          </p:cNvPr>
          <p:cNvPicPr>
            <a:picLocks noChangeAspect="1"/>
          </p:cNvPicPr>
          <p:nvPr/>
        </p:nvPicPr>
        <p:blipFill>
          <a:blip r:embed="rId4"/>
          <a:srcRect l="5295" r="1765"/>
          <a:stretch>
            <a:fillRect/>
          </a:stretch>
        </p:blipFill>
        <p:spPr>
          <a:xfrm>
            <a:off x="8915630" y="1552688"/>
            <a:ext cx="1182477" cy="847377"/>
          </a:xfrm>
          <a:prstGeom prst="rect">
            <a:avLst/>
          </a:prstGeom>
        </p:spPr>
      </p:pic>
    </p:spTree>
    <p:extLst>
      <p:ext uri="{BB962C8B-B14F-4D97-AF65-F5344CB8AC3E}">
        <p14:creationId xmlns:p14="http://schemas.microsoft.com/office/powerpoint/2010/main" val="2032641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4BE58-1441-3ECB-E3EE-7F99B226618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0494AA0-DBDB-3D41-95BE-56029EF83FE0}"/>
              </a:ext>
            </a:extLst>
          </p:cNvPr>
          <p:cNvSpPr>
            <a:spLocks noGrp="1"/>
          </p:cNvSpPr>
          <p:nvPr>
            <p:ph type="body" sz="half" idx="2"/>
          </p:nvPr>
        </p:nvSpPr>
        <p:spPr>
          <a:xfrm>
            <a:off x="226979" y="1919591"/>
            <a:ext cx="7801584" cy="4009571"/>
          </a:xfrm>
        </p:spPr>
        <p:txBody>
          <a:bodyPr lIns="91440" tIns="45720" rIns="91440" bIns="45720" anchor="t"/>
          <a:lstStyle/>
          <a:p>
            <a:pPr marL="342900" indent="-342900">
              <a:lnSpc>
                <a:spcPct val="100000"/>
              </a:lnSpc>
              <a:spcBef>
                <a:spcPts val="0"/>
              </a:spcBef>
              <a:buFont typeface="Arial,Sans-Serif"/>
              <a:buChar char="•"/>
            </a:pPr>
            <a:r>
              <a:rPr lang="en-GB" sz="2400" dirty="0">
                <a:latin typeface="Arial" panose="020B0604020202020204" pitchFamily="34" charset="0"/>
                <a:cs typeface="Arial" panose="020B0604020202020204" pitchFamily="34" charset="0"/>
              </a:rPr>
              <a:t>You need to do cervical screening if you are </a:t>
            </a:r>
            <a:endParaRPr lang="en-US" sz="2400" dirty="0">
              <a:latin typeface="Arial" panose="020B0604020202020204" pitchFamily="34" charset="0"/>
              <a:cs typeface="Arial" panose="020B0604020202020204" pitchFamily="34" charset="0"/>
            </a:endParaRPr>
          </a:p>
          <a:p>
            <a:pPr marL="800100" lvl="1" indent="-342900">
              <a:lnSpc>
                <a:spcPct val="100000"/>
              </a:lnSpc>
              <a:spcBef>
                <a:spcPts val="0"/>
              </a:spcBef>
              <a:buFont typeface="Courier New,monospace"/>
              <a:buChar char="o"/>
            </a:pPr>
            <a:r>
              <a:rPr lang="en-GB" sz="2400" b="1" dirty="0">
                <a:latin typeface="Arial" panose="020B0604020202020204" pitchFamily="34" charset="0"/>
                <a:cs typeface="Arial" panose="020B0604020202020204" pitchFamily="34" charset="0"/>
              </a:rPr>
              <a:t>Aged 25 – 74,</a:t>
            </a:r>
            <a:r>
              <a:rPr lang="en-GB" sz="2400" dirty="0">
                <a:latin typeface="Arial" panose="020B0604020202020204" pitchFamily="34" charset="0"/>
                <a:cs typeface="Arial" panose="020B0604020202020204" pitchFamily="34" charset="0"/>
              </a:rPr>
              <a:t> and </a:t>
            </a:r>
            <a:endParaRPr lang="en-US" sz="2400" dirty="0">
              <a:latin typeface="Arial" panose="020B0604020202020204" pitchFamily="34" charset="0"/>
              <a:cs typeface="Arial" panose="020B0604020202020204" pitchFamily="34" charset="0"/>
            </a:endParaRPr>
          </a:p>
          <a:p>
            <a:pPr marL="800100" lvl="1" indent="-342900">
              <a:lnSpc>
                <a:spcPct val="100000"/>
              </a:lnSpc>
              <a:spcBef>
                <a:spcPts val="0"/>
              </a:spcBef>
              <a:buFont typeface="Courier New,monospace"/>
              <a:buChar char="o"/>
            </a:pPr>
            <a:r>
              <a:rPr lang="en-GB" sz="2400" dirty="0">
                <a:latin typeface="Arial" panose="020B0604020202020204" pitchFamily="34" charset="0"/>
                <a:cs typeface="Arial" panose="020B0604020202020204" pitchFamily="34" charset="0"/>
              </a:rPr>
              <a:t>Have a </a:t>
            </a:r>
            <a:r>
              <a:rPr lang="en-GB" sz="2400" b="1" dirty="0">
                <a:latin typeface="Arial" panose="020B0604020202020204" pitchFamily="34" charset="0"/>
                <a:cs typeface="Arial" panose="020B0604020202020204" pitchFamily="34" charset="0"/>
              </a:rPr>
              <a:t>cervix</a:t>
            </a:r>
            <a:r>
              <a:rPr lang="en-GB" sz="2400" dirty="0">
                <a:latin typeface="Arial" panose="020B0604020202020204" pitchFamily="34" charset="0"/>
                <a:cs typeface="Arial" panose="020B0604020202020204" pitchFamily="34" charset="0"/>
              </a:rPr>
              <a:t>, and </a:t>
            </a:r>
            <a:endParaRPr lang="en-US" sz="2400" dirty="0">
              <a:latin typeface="Arial" panose="020B0604020202020204" pitchFamily="34" charset="0"/>
              <a:cs typeface="Arial" panose="020B0604020202020204" pitchFamily="34" charset="0"/>
            </a:endParaRPr>
          </a:p>
          <a:p>
            <a:pPr marL="800100" lvl="1" indent="-342900">
              <a:lnSpc>
                <a:spcPct val="100000"/>
              </a:lnSpc>
              <a:spcBef>
                <a:spcPts val="0"/>
              </a:spcBef>
              <a:buFont typeface="Courier New,monospace"/>
              <a:buChar char="o"/>
            </a:pPr>
            <a:r>
              <a:rPr lang="en-GB" sz="2400" dirty="0">
                <a:latin typeface="Arial" panose="020B0604020202020204" pitchFamily="34" charset="0"/>
                <a:cs typeface="Arial" panose="020B0604020202020204" pitchFamily="34" charset="0"/>
              </a:rPr>
              <a:t>Have </a:t>
            </a:r>
            <a:r>
              <a:rPr lang="en-GB" sz="2400" b="1" dirty="0">
                <a:latin typeface="Arial" panose="020B0604020202020204" pitchFamily="34" charset="0"/>
                <a:cs typeface="Arial" panose="020B0604020202020204" pitchFamily="34" charset="0"/>
              </a:rPr>
              <a:t>ever had any kind of sex.</a:t>
            </a:r>
            <a:endParaRPr lang="en-GB" sz="2400" dirty="0">
              <a:latin typeface="Arial" panose="020B0604020202020204" pitchFamily="34" charset="0"/>
              <a:cs typeface="Arial" panose="020B0604020202020204" pitchFamily="34" charset="0"/>
            </a:endParaRPr>
          </a:p>
          <a:p>
            <a:pPr marL="342900" indent="-342900">
              <a:lnSpc>
                <a:spcPct val="100000"/>
              </a:lnSpc>
              <a:spcBef>
                <a:spcPts val="0"/>
              </a:spcBef>
              <a:buFont typeface="Arial,Sans-Serif"/>
              <a:buChar char="•"/>
            </a:pPr>
            <a:endParaRPr lang="en-GB" sz="2400" dirty="0">
              <a:latin typeface="Arial" panose="020B0604020202020204" pitchFamily="34" charset="0"/>
              <a:cs typeface="Arial" panose="020B0604020202020204" pitchFamily="34" charset="0"/>
            </a:endParaRPr>
          </a:p>
          <a:p>
            <a:pPr marL="342900" indent="-342900">
              <a:lnSpc>
                <a:spcPct val="100000"/>
              </a:lnSpc>
              <a:spcBef>
                <a:spcPts val="0"/>
              </a:spcBef>
              <a:buFont typeface="Arial,Sans-Serif"/>
              <a:buChar char="•"/>
            </a:pPr>
            <a:r>
              <a:rPr lang="en-GB" sz="2400" dirty="0">
                <a:latin typeface="Arial" panose="020B0604020202020204" pitchFamily="34" charset="0"/>
                <a:cs typeface="Arial" panose="020B0604020202020204" pitchFamily="34" charset="0"/>
              </a:rPr>
              <a:t>Must have a </a:t>
            </a:r>
            <a:r>
              <a:rPr lang="en-GB" sz="2400" b="1" dirty="0">
                <a:latin typeface="Arial" panose="020B0604020202020204" pitchFamily="34" charset="0"/>
                <a:cs typeface="Arial" panose="020B0604020202020204" pitchFamily="34" charset="0"/>
              </a:rPr>
              <a:t>Medicare card</a:t>
            </a:r>
            <a:r>
              <a:rPr lang="en-GB" sz="2400" dirty="0">
                <a:latin typeface="Arial" panose="020B0604020202020204" pitchFamily="34" charset="0"/>
                <a:cs typeface="Arial" panose="020B0604020202020204" pitchFamily="34" charset="0"/>
              </a:rPr>
              <a:t> (green or blue).</a:t>
            </a:r>
            <a:endParaRPr lang="en-US" sz="2400" dirty="0">
              <a:latin typeface="Arial" panose="020B0604020202020204" pitchFamily="34" charset="0"/>
              <a:cs typeface="Arial" panose="020B0604020202020204" pitchFamily="34" charset="0"/>
            </a:endParaRPr>
          </a:p>
          <a:p>
            <a:pPr marL="342900" indent="-342900">
              <a:lnSpc>
                <a:spcPct val="100000"/>
              </a:lnSpc>
              <a:spcBef>
                <a:spcPts val="0"/>
              </a:spcBef>
              <a:buFont typeface="Arial,Sans-Serif"/>
              <a:buChar char="•"/>
            </a:pPr>
            <a:endParaRPr lang="en-GB" sz="2400" dirty="0">
              <a:latin typeface="Arial" panose="020B0604020202020204" pitchFamily="34" charset="0"/>
              <a:cs typeface="Arial" panose="020B0604020202020204" pitchFamily="34" charset="0"/>
            </a:endParaRPr>
          </a:p>
          <a:p>
            <a:pPr marL="342900" indent="-342900">
              <a:lnSpc>
                <a:spcPct val="100000"/>
              </a:lnSpc>
              <a:spcBef>
                <a:spcPts val="0"/>
              </a:spcBef>
              <a:buFont typeface="Arial,Sans-Serif"/>
              <a:buChar char="•"/>
            </a:pPr>
            <a:r>
              <a:rPr lang="en-GB" sz="2400" dirty="0">
                <a:latin typeface="Arial" panose="020B0604020202020204" pitchFamily="34" charset="0"/>
                <a:cs typeface="Arial" panose="020B0604020202020204" pitchFamily="34" charset="0"/>
              </a:rPr>
              <a:t>If you are eligible, you will receive an SMS or letter reminding you to book in the test every 5 years. Individuals will need to </a:t>
            </a:r>
            <a:r>
              <a:rPr lang="en-GB" sz="2400" b="1" dirty="0">
                <a:latin typeface="Arial" panose="020B0604020202020204" pitchFamily="34" charset="0"/>
                <a:cs typeface="Arial" panose="020B0604020202020204" pitchFamily="34" charset="0"/>
              </a:rPr>
              <a:t>book an appointment yourself </a:t>
            </a:r>
            <a:r>
              <a:rPr lang="en-GB" sz="2400" dirty="0">
                <a:latin typeface="Arial" panose="020B0604020202020204" pitchFamily="34" charset="0"/>
                <a:cs typeface="Arial" panose="020B0604020202020204" pitchFamily="34" charset="0"/>
              </a:rPr>
              <a:t>at a health clinic and ask for the test. </a:t>
            </a:r>
            <a:endParaRPr lang="en-US" sz="2400" dirty="0">
              <a:latin typeface="Arial" panose="020B0604020202020204" pitchFamily="34" charset="0"/>
              <a:cs typeface="Arial" panose="020B0604020202020204" pitchFamily="34" charset="0"/>
            </a:endParaRPr>
          </a:p>
          <a:p>
            <a:pPr marL="257175" indent="-257175">
              <a:lnSpc>
                <a:spcPct val="100000"/>
              </a:lnSpc>
              <a:spcBef>
                <a:spcPts val="0"/>
              </a:spcBef>
              <a:buFont typeface="Arial,Sans-Serif"/>
              <a:buChar char="•"/>
            </a:pPr>
            <a:endParaRPr lang="en-GB" sz="1800" dirty="0">
              <a:latin typeface="Arial"/>
              <a:cs typeface="Arial"/>
            </a:endParaRPr>
          </a:p>
          <a:p>
            <a:pPr marL="285750" indent="-285750">
              <a:spcBef>
                <a:spcPts val="563"/>
              </a:spcBef>
              <a:buFont typeface="Arial"/>
              <a:buChar char="•"/>
            </a:pPr>
            <a:endParaRPr lang="en-GB" sz="1800" dirty="0">
              <a:solidFill>
                <a:srgbClr val="000000"/>
              </a:solidFill>
              <a:latin typeface="Arial"/>
              <a:cs typeface="Arial"/>
            </a:endParaRPr>
          </a:p>
          <a:p>
            <a:endParaRPr lang="en-US" dirty="0">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DCE653B1-931B-00F3-4AD4-399C2C4F7B78}"/>
              </a:ext>
            </a:extLst>
          </p:cNvPr>
          <p:cNvSpPr txBox="1">
            <a:spLocks/>
          </p:cNvSpPr>
          <p:nvPr/>
        </p:nvSpPr>
        <p:spPr>
          <a:xfrm>
            <a:off x="0" y="1264596"/>
            <a:ext cx="12192000" cy="813360"/>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500" b="1" dirty="0">
                <a:solidFill>
                  <a:srgbClr val="0F1E64"/>
                </a:solidFill>
                <a:latin typeface="Arial" panose="020B0604020202020204" pitchFamily="34" charset="0"/>
                <a:cs typeface="Arial" panose="020B0604020202020204" pitchFamily="34" charset="0"/>
              </a:rPr>
              <a:t>Who is eligible?</a:t>
            </a:r>
            <a:endParaRPr lang="en-US" sz="4500" b="1" dirty="0">
              <a:solidFill>
                <a:srgbClr val="0F1E64"/>
              </a:solidFill>
              <a:latin typeface="Arial" panose="020B0604020202020204" pitchFamily="34" charset="0"/>
              <a:cs typeface="Arial" panose="020B0604020202020204" pitchFamily="34" charset="0"/>
            </a:endParaRPr>
          </a:p>
          <a:p>
            <a:pPr algn="r"/>
            <a:endParaRPr lang="en-US" b="1" dirty="0">
              <a:ea typeface="+mj-lt"/>
              <a:cs typeface="+mj-lt"/>
            </a:endParaRPr>
          </a:p>
          <a:p>
            <a:pPr algn="r"/>
            <a:endParaRPr lang="en-AU" dirty="0">
              <a:ea typeface="Calibri Light"/>
              <a:cs typeface="Calibri Light"/>
            </a:endParaRPr>
          </a:p>
        </p:txBody>
      </p:sp>
      <p:pic>
        <p:nvPicPr>
          <p:cNvPr id="2" name="Picture 1" descr="A Cancer Council poster showing a person knitting, with the text &quot;A cervical screening test every five years could save your life&quot;.">
            <a:extLst>
              <a:ext uri="{FF2B5EF4-FFF2-40B4-BE49-F238E27FC236}">
                <a16:creationId xmlns:a16="http://schemas.microsoft.com/office/drawing/2014/main" id="{1EFFAEE3-CF83-A7FF-FBBC-00D391D97C58}"/>
              </a:ext>
            </a:extLst>
          </p:cNvPr>
          <p:cNvPicPr>
            <a:picLocks noChangeAspect="1"/>
          </p:cNvPicPr>
          <p:nvPr/>
        </p:nvPicPr>
        <p:blipFill>
          <a:blip r:embed="rId3"/>
          <a:srcRect r="-246" b="-246"/>
          <a:stretch>
            <a:fillRect/>
          </a:stretch>
        </p:blipFill>
        <p:spPr>
          <a:xfrm>
            <a:off x="8177656" y="2081543"/>
            <a:ext cx="3685666" cy="3685666"/>
          </a:xfrm>
          <a:prstGeom prst="rect">
            <a:avLst/>
          </a:prstGeom>
        </p:spPr>
      </p:pic>
    </p:spTree>
    <p:extLst>
      <p:ext uri="{BB962C8B-B14F-4D97-AF65-F5344CB8AC3E}">
        <p14:creationId xmlns:p14="http://schemas.microsoft.com/office/powerpoint/2010/main" val="580102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FB925-5F72-4C8B-D648-F7324EBB626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D326911-A916-B2F6-0C77-8B81F2CDD17A}"/>
              </a:ext>
            </a:extLst>
          </p:cNvPr>
          <p:cNvSpPr>
            <a:spLocks noGrp="1"/>
          </p:cNvSpPr>
          <p:nvPr>
            <p:ph type="body" sz="half" idx="2"/>
          </p:nvPr>
        </p:nvSpPr>
        <p:spPr>
          <a:xfrm>
            <a:off x="636917" y="2235823"/>
            <a:ext cx="11327030" cy="3894622"/>
          </a:xfrm>
        </p:spPr>
        <p:txBody>
          <a:bodyPr lIns="91440" tIns="45720" rIns="91440" bIns="45720" anchor="t"/>
          <a:lstStyle/>
          <a:p>
            <a:pPr marL="257175" indent="-257175">
              <a:lnSpc>
                <a:spcPct val="100000"/>
              </a:lnSpc>
              <a:spcBef>
                <a:spcPts val="0"/>
              </a:spcBef>
              <a:buFont typeface="Arial,Sans-Serif"/>
              <a:buChar char="•"/>
            </a:pPr>
            <a:r>
              <a:rPr lang="en-US" sz="2400" dirty="0">
                <a:latin typeface="Arial"/>
                <a:cs typeface="Arial"/>
              </a:rPr>
              <a:t>Do I still need to do the test if I have had the HPV vaccine? </a:t>
            </a:r>
            <a:r>
              <a:rPr lang="en-US" sz="2400" b="1" dirty="0">
                <a:latin typeface="Arial"/>
                <a:cs typeface="Arial"/>
              </a:rPr>
              <a:t>Yes</a:t>
            </a:r>
            <a:endParaRPr lang="en-US" sz="2400" dirty="0">
              <a:solidFill>
                <a:srgbClr val="000000"/>
              </a:solidFill>
              <a:latin typeface="Arial"/>
              <a:cs typeface="Arial"/>
            </a:endParaRPr>
          </a:p>
          <a:p>
            <a:pPr marL="600075" lvl="1" indent="-257175">
              <a:lnSpc>
                <a:spcPct val="100000"/>
              </a:lnSpc>
              <a:spcBef>
                <a:spcPts val="0"/>
              </a:spcBef>
              <a:buFont typeface="Courier New,monospace"/>
              <a:buChar char="o"/>
            </a:pPr>
            <a:endParaRPr lang="en-US" sz="2400" dirty="0">
              <a:solidFill>
                <a:srgbClr val="000000"/>
              </a:solidFill>
              <a:latin typeface="Arial"/>
              <a:cs typeface="Arial"/>
            </a:endParaRPr>
          </a:p>
          <a:p>
            <a:pPr marL="257175" indent="-257175">
              <a:lnSpc>
                <a:spcPct val="100000"/>
              </a:lnSpc>
              <a:spcBef>
                <a:spcPts val="0"/>
              </a:spcBef>
              <a:buFont typeface="Arial,Sans-Serif"/>
              <a:buChar char="•"/>
            </a:pPr>
            <a:r>
              <a:rPr lang="en-US" sz="2400" dirty="0">
                <a:latin typeface="Arial"/>
                <a:cs typeface="Arial"/>
              </a:rPr>
              <a:t>I have only had sex a few times, or many years ago. Do I still need the test? </a:t>
            </a:r>
            <a:r>
              <a:rPr lang="en-US" sz="2400" b="1" dirty="0">
                <a:latin typeface="Arial"/>
                <a:cs typeface="Arial"/>
              </a:rPr>
              <a:t>Yes</a:t>
            </a:r>
            <a:endParaRPr lang="en-US" sz="2400" dirty="0">
              <a:solidFill>
                <a:srgbClr val="000000"/>
              </a:solidFill>
              <a:latin typeface="Arial"/>
              <a:cs typeface="Arial"/>
            </a:endParaRPr>
          </a:p>
          <a:p>
            <a:pPr marL="257175" indent="-257175">
              <a:lnSpc>
                <a:spcPct val="100000"/>
              </a:lnSpc>
              <a:spcBef>
                <a:spcPts val="0"/>
              </a:spcBef>
              <a:buFont typeface="Arial,Sans-Serif"/>
              <a:buChar char="•"/>
            </a:pPr>
            <a:endParaRPr lang="en-US" sz="2400" b="1" dirty="0">
              <a:latin typeface="Arial"/>
              <a:cs typeface="Arial"/>
            </a:endParaRPr>
          </a:p>
          <a:p>
            <a:pPr marL="257175" indent="-257175">
              <a:lnSpc>
                <a:spcPct val="100000"/>
              </a:lnSpc>
              <a:spcBef>
                <a:spcPts val="0"/>
              </a:spcBef>
              <a:buFont typeface="Arial,Sans-Serif"/>
              <a:buChar char="•"/>
            </a:pPr>
            <a:r>
              <a:rPr lang="en-US" sz="2400" dirty="0">
                <a:latin typeface="Arial"/>
                <a:cs typeface="Arial"/>
              </a:rPr>
              <a:t>Can I have the Cervical Screening Test while pregnant? </a:t>
            </a:r>
            <a:r>
              <a:rPr lang="en-US" sz="2400" b="1" dirty="0">
                <a:latin typeface="Arial"/>
                <a:cs typeface="Arial"/>
              </a:rPr>
              <a:t>Yes, either test option is still safe</a:t>
            </a:r>
          </a:p>
          <a:p>
            <a:pPr marL="600075" lvl="1" indent="-257175">
              <a:lnSpc>
                <a:spcPct val="100000"/>
              </a:lnSpc>
              <a:spcBef>
                <a:spcPts val="0"/>
              </a:spcBef>
              <a:buFont typeface="Courier New,monospace"/>
              <a:buChar char="o"/>
            </a:pPr>
            <a:endParaRPr lang="en-US" sz="2400" dirty="0">
              <a:solidFill>
                <a:srgbClr val="000000"/>
              </a:solidFill>
              <a:latin typeface="Arial"/>
              <a:cs typeface="Arial"/>
            </a:endParaRPr>
          </a:p>
          <a:p>
            <a:pPr marL="257175" indent="-257175">
              <a:lnSpc>
                <a:spcPct val="100000"/>
              </a:lnSpc>
              <a:spcBef>
                <a:spcPts val="0"/>
              </a:spcBef>
              <a:buFont typeface="Arial,Sans-Serif"/>
              <a:buChar char="•"/>
            </a:pPr>
            <a:r>
              <a:rPr lang="en-US" sz="2400" dirty="0">
                <a:latin typeface="Arial"/>
                <a:cs typeface="Arial"/>
              </a:rPr>
              <a:t>I've had my uterus removed (hysterectomy) do I still need a test? </a:t>
            </a:r>
            <a:r>
              <a:rPr lang="en-US" sz="2400" b="1" dirty="0">
                <a:latin typeface="Arial"/>
                <a:cs typeface="Arial"/>
              </a:rPr>
              <a:t>Often yes – ask your doctor </a:t>
            </a:r>
            <a:endParaRPr lang="en-US" sz="2400" dirty="0">
              <a:solidFill>
                <a:srgbClr val="000000"/>
              </a:solidFill>
              <a:latin typeface="Arial"/>
              <a:cs typeface="Arial"/>
            </a:endParaRPr>
          </a:p>
          <a:p>
            <a:pPr marL="257175" indent="-257175">
              <a:lnSpc>
                <a:spcPct val="100000"/>
              </a:lnSpc>
              <a:spcBef>
                <a:spcPts val="0"/>
              </a:spcBef>
              <a:buFont typeface="Arial,Sans-Serif"/>
              <a:buChar char="•"/>
            </a:pPr>
            <a:endParaRPr lang="en-GB" sz="1800" dirty="0">
              <a:latin typeface="Arial"/>
              <a:cs typeface="Arial"/>
            </a:endParaRPr>
          </a:p>
          <a:p>
            <a:pPr marL="285750" indent="-285750">
              <a:spcBef>
                <a:spcPts val="563"/>
              </a:spcBef>
              <a:buFont typeface="Arial"/>
              <a:buChar char="•"/>
            </a:pPr>
            <a:endParaRPr lang="en-GB" sz="1800" dirty="0">
              <a:solidFill>
                <a:srgbClr val="000000"/>
              </a:solidFill>
              <a:latin typeface="Arial"/>
              <a:cs typeface="Arial"/>
            </a:endParaRPr>
          </a:p>
          <a:p>
            <a:endParaRPr lang="en-US" dirty="0">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7D751EB9-69C5-AE35-3F40-D9D1E48E0053}"/>
              </a:ext>
            </a:extLst>
          </p:cNvPr>
          <p:cNvSpPr txBox="1">
            <a:spLocks/>
          </p:cNvSpPr>
          <p:nvPr/>
        </p:nvSpPr>
        <p:spPr>
          <a:xfrm>
            <a:off x="0" y="1350389"/>
            <a:ext cx="12192000" cy="655685"/>
          </a:xfrm>
          <a:prstGeom prst="rect">
            <a:avLst/>
          </a:prstGeom>
        </p:spPr>
        <p:txBody>
          <a:bodyPr lIns="91440" tIns="45720" rIns="91440" bIns="4572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500" b="1" dirty="0">
                <a:solidFill>
                  <a:srgbClr val="0F1E64"/>
                </a:solidFill>
                <a:latin typeface="Arial" panose="020B0604020202020204" pitchFamily="34" charset="0"/>
                <a:cs typeface="Arial" panose="020B0604020202020204" pitchFamily="34" charset="0"/>
              </a:rPr>
              <a:t>Questions we are asked</a:t>
            </a:r>
            <a:endParaRPr lang="en-US" sz="4500" b="1" dirty="0">
              <a:solidFill>
                <a:srgbClr val="0F1E64"/>
              </a:solidFill>
              <a:latin typeface="Arial" panose="020B0604020202020204" pitchFamily="34" charset="0"/>
              <a:cs typeface="Arial" panose="020B0604020202020204" pitchFamily="34" charset="0"/>
            </a:endParaRPr>
          </a:p>
          <a:p>
            <a:pPr algn="ctr"/>
            <a:endParaRPr lang="en-US" b="1" dirty="0">
              <a:ea typeface="+mj-lt"/>
              <a:cs typeface="+mj-lt"/>
            </a:endParaRPr>
          </a:p>
          <a:p>
            <a:pPr algn="ctr"/>
            <a:endParaRPr lang="en-AU" dirty="0">
              <a:ea typeface="Calibri Light"/>
              <a:cs typeface="Calibri Light"/>
            </a:endParaRPr>
          </a:p>
        </p:txBody>
      </p:sp>
    </p:spTree>
    <p:extLst>
      <p:ext uri="{BB962C8B-B14F-4D97-AF65-F5344CB8AC3E}">
        <p14:creationId xmlns:p14="http://schemas.microsoft.com/office/powerpoint/2010/main" val="616798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DBDDF87-32C4-EEFA-1291-05A03B5C9955}"/>
              </a:ext>
            </a:extLst>
          </p:cNvPr>
          <p:cNvGraphicFramePr>
            <a:graphicFrameLocks noGrp="1"/>
          </p:cNvGraphicFramePr>
          <p:nvPr>
            <p:ph idx="4294967295"/>
            <p:extLst>
              <p:ext uri="{D42A27DB-BD31-4B8C-83A1-F6EECF244321}">
                <p14:modId xmlns:p14="http://schemas.microsoft.com/office/powerpoint/2010/main" val="1633955757"/>
              </p:ext>
            </p:extLst>
          </p:nvPr>
        </p:nvGraphicFramePr>
        <p:xfrm>
          <a:off x="1521811" y="2183118"/>
          <a:ext cx="9152688" cy="3960970"/>
        </p:xfrm>
        <a:graphic>
          <a:graphicData uri="http://schemas.openxmlformats.org/drawingml/2006/table">
            <a:tbl>
              <a:tblPr firstRow="1">
                <a:tableStyleId>{74C1A8A3-306A-4EB7-A6B1-4F7E0EB9C5D6}</a:tableStyleId>
              </a:tblPr>
              <a:tblGrid>
                <a:gridCol w="2273911">
                  <a:extLst>
                    <a:ext uri="{9D8B030D-6E8A-4147-A177-3AD203B41FA5}">
                      <a16:colId xmlns:a16="http://schemas.microsoft.com/office/drawing/2014/main" val="3656569370"/>
                    </a:ext>
                  </a:extLst>
                </a:gridCol>
                <a:gridCol w="1521278">
                  <a:extLst>
                    <a:ext uri="{9D8B030D-6E8A-4147-A177-3AD203B41FA5}">
                      <a16:colId xmlns:a16="http://schemas.microsoft.com/office/drawing/2014/main" val="412459149"/>
                    </a:ext>
                  </a:extLst>
                </a:gridCol>
                <a:gridCol w="5357499">
                  <a:extLst>
                    <a:ext uri="{9D8B030D-6E8A-4147-A177-3AD203B41FA5}">
                      <a16:colId xmlns:a16="http://schemas.microsoft.com/office/drawing/2014/main" val="4145586035"/>
                    </a:ext>
                  </a:extLst>
                </a:gridCol>
              </a:tblGrid>
              <a:tr h="813605">
                <a:tc>
                  <a:txBody>
                    <a:bodyPr/>
                    <a:lstStyle/>
                    <a:p>
                      <a:pPr marL="0" algn="l" rtl="0" eaLnBrk="1" fontAlgn="t" latinLnBrk="0" hangingPunct="1">
                        <a:spcBef>
                          <a:spcPts val="0"/>
                        </a:spcBef>
                        <a:spcAft>
                          <a:spcPts val="0"/>
                        </a:spcAft>
                      </a:pPr>
                      <a:r>
                        <a:rPr lang="en-AU" sz="1800" b="1" u="none" strike="noStrike" kern="1200">
                          <a:solidFill>
                            <a:srgbClr val="FFFFFF"/>
                          </a:solidFill>
                          <a:effectLst/>
                          <a:latin typeface="Arial" panose="020B0604020202020204" pitchFamily="34" charset="0"/>
                          <a:cs typeface="Arial" panose="020B0604020202020204" pitchFamily="34" charset="0"/>
                        </a:rPr>
                        <a:t>Test result</a:t>
                      </a:r>
                      <a:endParaRPr lang="en-AU" sz="1800" b="0" i="0" u="none" strike="noStrike">
                        <a:effectLst/>
                        <a:latin typeface="Arial" panose="020B0604020202020204" pitchFamily="34" charset="0"/>
                        <a:cs typeface="Arial" panose="020B0604020202020204" pitchFamily="34" charset="0"/>
                      </a:endParaRPr>
                    </a:p>
                  </a:txBody>
                  <a:tcPr marL="68580" marR="68580" marT="34290" marB="34290">
                    <a:lnL>
                      <a:noFill/>
                    </a:lnL>
                    <a:lnR>
                      <a:noFill/>
                    </a:lnR>
                    <a:lnT>
                      <a:noFill/>
                    </a:lnT>
                    <a:lnB w="12700">
                      <a:solidFill>
                        <a:schemeClr val="tx1"/>
                      </a:solidFill>
                    </a:lnB>
                    <a:solidFill>
                      <a:srgbClr val="0F1E64"/>
                    </a:solidFill>
                  </a:tcPr>
                </a:tc>
                <a:tc>
                  <a:txBody>
                    <a:bodyPr/>
                    <a:lstStyle/>
                    <a:p>
                      <a:pPr marL="0" lvl="0" algn="l">
                        <a:spcBef>
                          <a:spcPts val="0"/>
                        </a:spcBef>
                        <a:spcAft>
                          <a:spcPts val="0"/>
                        </a:spcAft>
                        <a:buNone/>
                      </a:pPr>
                      <a:r>
                        <a:rPr lang="en-AU" sz="1800" b="1" u="none" strike="noStrike" kern="1200" dirty="0">
                          <a:solidFill>
                            <a:srgbClr val="FFFFFF"/>
                          </a:solidFill>
                          <a:effectLst/>
                          <a:latin typeface="Arial" panose="020B0604020202020204" pitchFamily="34" charset="0"/>
                          <a:cs typeface="Arial" panose="020B0604020202020204" pitchFamily="34" charset="0"/>
                        </a:rPr>
                        <a:t>What does it mean?</a:t>
                      </a:r>
                    </a:p>
                  </a:txBody>
                  <a:tcPr marL="68580" marR="68580" marT="34290" marB="34290">
                    <a:lnL>
                      <a:noFill/>
                    </a:lnL>
                    <a:lnR>
                      <a:noFill/>
                    </a:lnR>
                    <a:lnT>
                      <a:noFill/>
                    </a:lnT>
                    <a:lnB w="12700">
                      <a:solidFill>
                        <a:schemeClr val="tx1"/>
                      </a:solidFill>
                    </a:lnB>
                    <a:solidFill>
                      <a:srgbClr val="0F1E64"/>
                    </a:solidFill>
                  </a:tcPr>
                </a:tc>
                <a:tc>
                  <a:txBody>
                    <a:bodyPr/>
                    <a:lstStyle/>
                    <a:p>
                      <a:pPr marL="0" lvl="0" algn="l">
                        <a:spcBef>
                          <a:spcPts val="0"/>
                        </a:spcBef>
                        <a:spcAft>
                          <a:spcPts val="0"/>
                        </a:spcAft>
                        <a:buNone/>
                      </a:pPr>
                      <a:r>
                        <a:rPr lang="en-AU" sz="1800" b="1" u="none" strike="noStrike" kern="1200">
                          <a:solidFill>
                            <a:srgbClr val="FFFFFF"/>
                          </a:solidFill>
                          <a:effectLst/>
                          <a:latin typeface="Arial" panose="020B0604020202020204" pitchFamily="34" charset="0"/>
                          <a:cs typeface="Arial" panose="020B0604020202020204" pitchFamily="34" charset="0"/>
                        </a:rPr>
                        <a:t>What you should do</a:t>
                      </a:r>
                      <a:endParaRPr lang="en-US" sz="1800">
                        <a:latin typeface="Arial" panose="020B0604020202020204" pitchFamily="34" charset="0"/>
                        <a:cs typeface="Arial" panose="020B0604020202020204" pitchFamily="34" charset="0"/>
                      </a:endParaRPr>
                    </a:p>
                  </a:txBody>
                  <a:tcPr marL="68580" marR="68580" marT="34290" marB="34290">
                    <a:lnL>
                      <a:noFill/>
                    </a:lnL>
                    <a:lnR>
                      <a:noFill/>
                    </a:lnR>
                    <a:lnT>
                      <a:noFill/>
                    </a:lnT>
                    <a:lnB w="12700">
                      <a:solidFill>
                        <a:schemeClr val="tx1"/>
                      </a:solidFill>
                    </a:lnB>
                    <a:solidFill>
                      <a:srgbClr val="0F1E64"/>
                    </a:solidFill>
                  </a:tcPr>
                </a:tc>
                <a:extLst>
                  <a:ext uri="{0D108BD9-81ED-4DB2-BD59-A6C34878D82A}">
                    <a16:rowId xmlns:a16="http://schemas.microsoft.com/office/drawing/2014/main" val="1569202793"/>
                  </a:ext>
                </a:extLst>
              </a:tr>
              <a:tr h="1070533">
                <a:tc>
                  <a:txBody>
                    <a:bodyPr/>
                    <a:lstStyle/>
                    <a:p>
                      <a:pPr marL="171450" lvl="0" indent="0" algn="l" rtl="0" eaLnBrk="1" fontAlgn="t" latinLnBrk="0" hangingPunct="1">
                        <a:spcBef>
                          <a:spcPts val="0"/>
                        </a:spcBef>
                        <a:spcAft>
                          <a:spcPts val="0"/>
                        </a:spcAft>
                      </a:pPr>
                      <a:r>
                        <a:rPr lang="en-AU" sz="1800" b="1" u="none" strike="noStrike" kern="1200">
                          <a:solidFill>
                            <a:srgbClr val="0F1E64"/>
                          </a:solidFill>
                          <a:effectLst/>
                          <a:latin typeface="Arial" panose="020B0604020202020204" pitchFamily="34" charset="0"/>
                          <a:cs typeface="Arial" panose="020B0604020202020204" pitchFamily="34" charset="0"/>
                        </a:rPr>
                        <a:t>HPV not detected </a:t>
                      </a:r>
                      <a:endParaRPr lang="en-AU" sz="1800" b="0" i="0" u="none" strike="noStrike">
                        <a:solidFill>
                          <a:schemeClr val="tx1"/>
                        </a:solidFill>
                        <a:effectLst/>
                        <a:latin typeface="Arial" panose="020B0604020202020204" pitchFamily="34" charset="0"/>
                        <a:cs typeface="Arial" panose="020B0604020202020204" pitchFamily="34" charset="0"/>
                      </a:endParaRP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tc>
                  <a:txBody>
                    <a:bodyPr/>
                    <a:lstStyle/>
                    <a:p>
                      <a:pPr marL="0" lvl="0" algn="l">
                        <a:spcBef>
                          <a:spcPts val="0"/>
                        </a:spcBef>
                        <a:spcAft>
                          <a:spcPts val="0"/>
                        </a:spcAft>
                        <a:buNone/>
                      </a:pPr>
                      <a:r>
                        <a:rPr lang="en-AU" sz="1800" b="0" u="none" strike="noStrike" kern="1200" dirty="0">
                          <a:solidFill>
                            <a:srgbClr val="0F1E64"/>
                          </a:solidFill>
                          <a:effectLst/>
                          <a:latin typeface="Arial" panose="020B0604020202020204" pitchFamily="34" charset="0"/>
                          <a:cs typeface="Arial" panose="020B0604020202020204" pitchFamily="34" charset="0"/>
                        </a:rPr>
                        <a:t>No HPV found</a:t>
                      </a:r>
                      <a:endParaRPr lang="en-US" sz="1800" dirty="0">
                        <a:latin typeface="Arial" panose="020B0604020202020204" pitchFamily="34" charset="0"/>
                        <a:cs typeface="Arial" panose="020B0604020202020204" pitchFamily="34" charset="0"/>
                      </a:endParaRP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tc>
                  <a:txBody>
                    <a:bodyPr/>
                    <a:lstStyle/>
                    <a:p>
                      <a:pPr marL="0" marR="0" indent="0" algn="l" rtl="0" eaLnBrk="1" fontAlgn="t" latinLnBrk="0" hangingPunct="1">
                        <a:lnSpc>
                          <a:spcPct val="90000"/>
                        </a:lnSpc>
                        <a:spcBef>
                          <a:spcPts val="1000"/>
                        </a:spcBef>
                        <a:spcAft>
                          <a:spcPts val="0"/>
                        </a:spcAft>
                        <a:buNone/>
                      </a:pPr>
                      <a:r>
                        <a:rPr lang="en-AU" sz="1800" b="0" u="none" strike="noStrike" kern="1200">
                          <a:solidFill>
                            <a:srgbClr val="0F1E64"/>
                          </a:solidFill>
                          <a:effectLst/>
                          <a:latin typeface="Arial" panose="020B0604020202020204" pitchFamily="34" charset="0"/>
                          <a:cs typeface="Arial" panose="020B0604020202020204" pitchFamily="34" charset="0"/>
                        </a:rPr>
                        <a:t>This is good news. </a:t>
                      </a:r>
                      <a:r>
                        <a:rPr lang="en-US" sz="1800" b="0" i="0" u="none" strike="noStrike" kern="1200" noProof="0">
                          <a:solidFill>
                            <a:srgbClr val="0F1E64"/>
                          </a:solidFill>
                          <a:effectLst/>
                          <a:latin typeface="Arial" panose="020B0604020202020204" pitchFamily="34" charset="0"/>
                          <a:cs typeface="Arial" panose="020B0604020202020204" pitchFamily="34" charset="0"/>
                        </a:rPr>
                        <a:t>Repeat the test in 5 years. Talk to your doctor if you develop any symptoms of cervical cancer before 5 years.</a:t>
                      </a:r>
                      <a:endParaRPr lang="en-US" sz="1800" i="0">
                        <a:solidFill>
                          <a:schemeClr val="tx1"/>
                        </a:solidFill>
                        <a:latin typeface="Arial" panose="020B0604020202020204" pitchFamily="34" charset="0"/>
                        <a:cs typeface="Arial" panose="020B0604020202020204" pitchFamily="34" charset="0"/>
                      </a:endParaRP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extLst>
                  <a:ext uri="{0D108BD9-81ED-4DB2-BD59-A6C34878D82A}">
                    <a16:rowId xmlns:a16="http://schemas.microsoft.com/office/drawing/2014/main" val="4111625395"/>
                  </a:ext>
                </a:extLst>
              </a:tr>
              <a:tr h="984889">
                <a:tc>
                  <a:txBody>
                    <a:bodyPr/>
                    <a:lstStyle/>
                    <a:p>
                      <a:pPr marL="171450" lvl="0" indent="0" algn="l" rtl="0" eaLnBrk="1" fontAlgn="t" latinLnBrk="0" hangingPunct="1">
                        <a:spcBef>
                          <a:spcPts val="0"/>
                        </a:spcBef>
                        <a:spcAft>
                          <a:spcPts val="0"/>
                        </a:spcAft>
                      </a:pPr>
                      <a:r>
                        <a:rPr lang="en-AU" sz="1800" b="1" u="none" strike="noStrike" kern="1200">
                          <a:solidFill>
                            <a:srgbClr val="0F1E64"/>
                          </a:solidFill>
                          <a:effectLst/>
                          <a:latin typeface="Arial" panose="020B0604020202020204" pitchFamily="34" charset="0"/>
                          <a:cs typeface="Arial" panose="020B0604020202020204" pitchFamily="34" charset="0"/>
                        </a:rPr>
                        <a:t>HPV detected </a:t>
                      </a:r>
                      <a:endParaRPr lang="en-AU" sz="1800" b="0" i="0" u="none" strike="noStrike">
                        <a:solidFill>
                          <a:schemeClr val="tx1"/>
                        </a:solidFill>
                        <a:effectLst/>
                        <a:latin typeface="Arial" panose="020B0604020202020204" pitchFamily="34" charset="0"/>
                        <a:cs typeface="Arial" panose="020B0604020202020204" pitchFamily="34" charset="0"/>
                      </a:endParaRP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marL="0" lvl="0" algn="l">
                        <a:spcBef>
                          <a:spcPts val="0"/>
                        </a:spcBef>
                        <a:spcAft>
                          <a:spcPts val="0"/>
                        </a:spcAft>
                        <a:buNone/>
                      </a:pPr>
                      <a:r>
                        <a:rPr lang="en-AU" sz="1800" b="0" u="none" strike="noStrike" kern="1200" dirty="0">
                          <a:solidFill>
                            <a:srgbClr val="0F1E64"/>
                          </a:solidFill>
                          <a:effectLst/>
                          <a:latin typeface="Arial" panose="020B0604020202020204" pitchFamily="34" charset="0"/>
                          <a:cs typeface="Arial" panose="020B0604020202020204" pitchFamily="34" charset="0"/>
                        </a:rPr>
                        <a:t>HPV has been found</a:t>
                      </a:r>
                      <a:endParaRPr lang="en-US" sz="1800" dirty="0">
                        <a:latin typeface="Arial" panose="020B0604020202020204" pitchFamily="34" charset="0"/>
                        <a:cs typeface="Arial" panose="020B0604020202020204" pitchFamily="34" charset="0"/>
                      </a:endParaRP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tc>
                  <a:txBody>
                    <a:bodyPr/>
                    <a:lstStyle/>
                    <a:p>
                      <a:pPr marL="0" marR="0" lvl="0" indent="0" algn="l">
                        <a:lnSpc>
                          <a:spcPct val="90000"/>
                        </a:lnSpc>
                        <a:spcBef>
                          <a:spcPts val="1000"/>
                        </a:spcBef>
                        <a:spcAft>
                          <a:spcPts val="0"/>
                        </a:spcAft>
                        <a:buNone/>
                      </a:pPr>
                      <a:r>
                        <a:rPr lang="en-US" sz="1800" b="0" u="none" strike="noStrike" kern="1200" noProof="0">
                          <a:solidFill>
                            <a:srgbClr val="0F1E64"/>
                          </a:solidFill>
                          <a:effectLst/>
                          <a:latin typeface="Arial" panose="020B0604020202020204" pitchFamily="34" charset="0"/>
                          <a:ea typeface="+mn-ea"/>
                          <a:cs typeface="Arial" panose="020B0604020202020204" pitchFamily="34" charset="0"/>
                        </a:rPr>
                        <a:t>You do not necessarily have cancer, but you do have HPV.  Further testing with your doctor is needed. </a:t>
                      </a: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1F5F8"/>
                    </a:solidFill>
                  </a:tcPr>
                </a:tc>
                <a:extLst>
                  <a:ext uri="{0D108BD9-81ED-4DB2-BD59-A6C34878D82A}">
                    <a16:rowId xmlns:a16="http://schemas.microsoft.com/office/drawing/2014/main" val="3321433387"/>
                  </a:ext>
                </a:extLst>
              </a:tr>
              <a:tr h="1091943">
                <a:tc>
                  <a:txBody>
                    <a:bodyPr/>
                    <a:lstStyle/>
                    <a:p>
                      <a:pPr marL="171450" lvl="0" indent="0" algn="l">
                        <a:spcBef>
                          <a:spcPts val="0"/>
                        </a:spcBef>
                        <a:spcAft>
                          <a:spcPts val="0"/>
                        </a:spcAft>
                        <a:buNone/>
                      </a:pPr>
                      <a:r>
                        <a:rPr lang="en-US" sz="1800" b="1" i="0" u="none" strike="noStrike">
                          <a:solidFill>
                            <a:srgbClr val="0F1E64"/>
                          </a:solidFill>
                          <a:effectLst/>
                          <a:latin typeface="Arial" panose="020B0604020202020204" pitchFamily="34" charset="0"/>
                          <a:cs typeface="Arial" panose="020B0604020202020204" pitchFamily="34" charset="0"/>
                        </a:rPr>
                        <a:t>Unsatisfactory</a:t>
                      </a: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tc>
                  <a:txBody>
                    <a:bodyPr/>
                    <a:lstStyle/>
                    <a:p>
                      <a:pPr marL="0" algn="l" rtl="0" eaLnBrk="1" fontAlgn="t" latinLnBrk="0" hangingPunct="1">
                        <a:spcBef>
                          <a:spcPts val="0"/>
                        </a:spcBef>
                        <a:spcAft>
                          <a:spcPts val="0"/>
                        </a:spcAft>
                      </a:pPr>
                      <a:r>
                        <a:rPr lang="en-AU" sz="1800" b="0" u="none" strike="noStrike" kern="1200" dirty="0">
                          <a:solidFill>
                            <a:srgbClr val="0F1E64"/>
                          </a:solidFill>
                          <a:effectLst/>
                          <a:latin typeface="Arial" panose="020B0604020202020204" pitchFamily="34" charset="0"/>
                          <a:ea typeface="+mn-ea"/>
                          <a:cs typeface="Arial" panose="020B0604020202020204" pitchFamily="34" charset="0"/>
                        </a:rPr>
                        <a:t>Result is unclear</a:t>
                      </a: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tc>
                  <a:txBody>
                    <a:bodyPr/>
                    <a:lstStyle/>
                    <a:p>
                      <a:pPr marL="0" marR="0" lvl="0" indent="0" algn="l">
                        <a:lnSpc>
                          <a:spcPct val="90000"/>
                        </a:lnSpc>
                        <a:spcBef>
                          <a:spcPts val="1000"/>
                        </a:spcBef>
                        <a:spcAft>
                          <a:spcPts val="0"/>
                        </a:spcAft>
                        <a:buNone/>
                      </a:pPr>
                      <a:r>
                        <a:rPr lang="en-US" sz="1800" b="0" u="none" strike="noStrike" kern="1200" noProof="0" dirty="0">
                          <a:solidFill>
                            <a:srgbClr val="0F1E64"/>
                          </a:solidFill>
                          <a:effectLst/>
                          <a:latin typeface="Arial" panose="020B0604020202020204" pitchFamily="34" charset="0"/>
                          <a:ea typeface="+mn-ea"/>
                          <a:cs typeface="Arial" panose="020B0604020202020204" pitchFamily="34" charset="0"/>
                        </a:rPr>
                        <a:t>The laboratory can’t read your sample. You will need to do the test again.</a:t>
                      </a:r>
                    </a:p>
                    <a:p>
                      <a:pPr marL="0" lvl="0" algn="l">
                        <a:spcBef>
                          <a:spcPts val="0"/>
                        </a:spcBef>
                        <a:spcAft>
                          <a:spcPts val="0"/>
                        </a:spcAft>
                        <a:buNone/>
                      </a:pPr>
                      <a:endParaRPr lang="en-US" sz="1800" b="0" u="none" strike="noStrike" kern="1200" dirty="0">
                        <a:solidFill>
                          <a:schemeClr val="tx1"/>
                        </a:solidFill>
                        <a:effectLst/>
                        <a:latin typeface="Arial" panose="020B0604020202020204" pitchFamily="34" charset="0"/>
                        <a:ea typeface="+mn-ea"/>
                        <a:cs typeface="Arial" panose="020B0604020202020204" pitchFamily="34" charset="0"/>
                      </a:endParaRPr>
                    </a:p>
                  </a:txBody>
                  <a:tcPr marL="68580" marR="68580" marT="34290" marB="34290">
                    <a:lnL w="12700">
                      <a:solidFill>
                        <a:schemeClr val="tx1"/>
                      </a:solidFill>
                    </a:lnL>
                    <a:lnR w="12700">
                      <a:solidFill>
                        <a:schemeClr val="tx1"/>
                      </a:solidFill>
                    </a:lnR>
                    <a:lnT w="12700">
                      <a:solidFill>
                        <a:schemeClr val="tx1"/>
                      </a:solidFill>
                    </a:lnT>
                    <a:lnB w="12700">
                      <a:solidFill>
                        <a:schemeClr val="tx1"/>
                      </a:solidFill>
                    </a:lnB>
                    <a:solidFill>
                      <a:srgbClr val="FFFFFF"/>
                    </a:solidFill>
                  </a:tcPr>
                </a:tc>
                <a:extLst>
                  <a:ext uri="{0D108BD9-81ED-4DB2-BD59-A6C34878D82A}">
                    <a16:rowId xmlns:a16="http://schemas.microsoft.com/office/drawing/2014/main" val="2364364345"/>
                  </a:ext>
                </a:extLst>
              </a:tr>
            </a:tbl>
          </a:graphicData>
        </a:graphic>
      </p:graphicFrame>
      <p:sp>
        <p:nvSpPr>
          <p:cNvPr id="5" name="TextBox 4">
            <a:extLst>
              <a:ext uri="{FF2B5EF4-FFF2-40B4-BE49-F238E27FC236}">
                <a16:creationId xmlns:a16="http://schemas.microsoft.com/office/drawing/2014/main" id="{13A05540-BB76-73F8-2362-57948186F6D9}"/>
              </a:ext>
            </a:extLst>
          </p:cNvPr>
          <p:cNvSpPr txBox="1"/>
          <p:nvPr/>
        </p:nvSpPr>
        <p:spPr>
          <a:xfrm>
            <a:off x="1524000" y="1213512"/>
            <a:ext cx="9143999" cy="74635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GB" sz="4400" b="1" dirty="0">
                <a:solidFill>
                  <a:srgbClr val="0F1E64"/>
                </a:solidFill>
                <a:latin typeface="Arial" panose="020B0604020202020204" pitchFamily="34" charset="0"/>
                <a:ea typeface="+mj-ea"/>
                <a:cs typeface="Arial" panose="020B0604020202020204" pitchFamily="34" charset="0"/>
              </a:rPr>
              <a:t>What does my test result mean?</a:t>
            </a:r>
            <a:endParaRPr lang="en-US" sz="4400" b="1" dirty="0">
              <a:solidFill>
                <a:srgbClr val="0F1E64"/>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896282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9728-C4D2-60AB-77AC-AE24F32C5F8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B97A9E9-3D24-DAFB-D3CB-3F83E5639217}"/>
              </a:ext>
            </a:extLst>
          </p:cNvPr>
          <p:cNvSpPr>
            <a:spLocks noGrp="1"/>
          </p:cNvSpPr>
          <p:nvPr>
            <p:ph type="title"/>
          </p:nvPr>
        </p:nvSpPr>
        <p:spPr>
          <a:xfrm>
            <a:off x="95521" y="2847650"/>
            <a:ext cx="11986232" cy="800100"/>
          </a:xfrm>
          <a:prstGeom prst="rect">
            <a:avLst/>
          </a:prstGeom>
        </p:spPr>
        <p:txBody>
          <a:bodyPr lIns="91440" tIns="45720" rIns="91440" bIns="45720" anchor="t"/>
          <a:lstStyle/>
          <a:p>
            <a:r>
              <a:rPr lang="en-US" dirty="0">
                <a:latin typeface="Arial" panose="020B0604020202020204" pitchFamily="34" charset="0"/>
                <a:cs typeface="Arial" panose="020B0604020202020204" pitchFamily="34" charset="0"/>
              </a:rPr>
              <a:t>How to book a test</a:t>
            </a:r>
          </a:p>
        </p:txBody>
      </p:sp>
    </p:spTree>
    <p:extLst>
      <p:ext uri="{BB962C8B-B14F-4D97-AF65-F5344CB8AC3E}">
        <p14:creationId xmlns:p14="http://schemas.microsoft.com/office/powerpoint/2010/main" val="2572298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D2301-2C21-F286-FE2A-E53FBD64F2C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027BC8B-3ECE-3C09-522D-3EC974AB9283}"/>
              </a:ext>
            </a:extLst>
          </p:cNvPr>
          <p:cNvSpPr>
            <a:spLocks noGrp="1"/>
          </p:cNvSpPr>
          <p:nvPr>
            <p:ph type="body" sz="half" idx="2"/>
          </p:nvPr>
        </p:nvSpPr>
        <p:spPr>
          <a:xfrm>
            <a:off x="538019" y="2357813"/>
            <a:ext cx="6390018" cy="3028714"/>
          </a:xfrm>
        </p:spPr>
        <p:txBody>
          <a:bodyPr lIns="91440" tIns="45720" rIns="91440" bIns="45720" anchor="t"/>
          <a:lstStyle/>
          <a:p>
            <a:pPr marL="257175" indent="-257175">
              <a:lnSpc>
                <a:spcPct val="100000"/>
              </a:lnSpc>
              <a:spcBef>
                <a:spcPts val="0"/>
              </a:spcBef>
              <a:buFont typeface="Arial,Sans-Serif"/>
              <a:buChar char="•"/>
            </a:pPr>
            <a:r>
              <a:rPr lang="en-GB" sz="2400">
                <a:latin typeface="Arial"/>
                <a:cs typeface="Arial"/>
              </a:rPr>
              <a:t>Book a test with your doctor </a:t>
            </a:r>
            <a:endParaRPr lang="en-GB" sz="2400" dirty="0">
              <a:latin typeface="Arial"/>
              <a:cs typeface="Arial"/>
            </a:endParaRPr>
          </a:p>
          <a:p>
            <a:pPr marL="257175" indent="-257175">
              <a:lnSpc>
                <a:spcPct val="100000"/>
              </a:lnSpc>
              <a:spcBef>
                <a:spcPts val="0"/>
              </a:spcBef>
              <a:buFont typeface="Arial,Sans-Serif"/>
              <a:buChar char="•"/>
            </a:pPr>
            <a:endParaRPr lang="en-GB" sz="2400" dirty="0">
              <a:latin typeface="Arial"/>
              <a:cs typeface="Arial"/>
            </a:endParaRPr>
          </a:p>
          <a:p>
            <a:pPr marL="257175" indent="-257175">
              <a:lnSpc>
                <a:spcPct val="100000"/>
              </a:lnSpc>
              <a:spcBef>
                <a:spcPts val="0"/>
              </a:spcBef>
              <a:buFont typeface="Arial,Sans-Serif"/>
              <a:buChar char="•"/>
            </a:pPr>
            <a:r>
              <a:rPr lang="en-GB" sz="2400">
                <a:latin typeface="Arial"/>
                <a:cs typeface="Arial"/>
              </a:rPr>
              <a:t>Use Cancer Council Victoria's Screening Directory</a:t>
            </a:r>
            <a:endParaRPr lang="en-GB" sz="2400" dirty="0">
              <a:latin typeface="Arial"/>
              <a:cs typeface="Arial"/>
            </a:endParaRPr>
          </a:p>
          <a:p>
            <a:pPr>
              <a:lnSpc>
                <a:spcPct val="100000"/>
              </a:lnSpc>
              <a:spcBef>
                <a:spcPts val="0"/>
              </a:spcBef>
            </a:pPr>
            <a:endParaRPr lang="en-GB" sz="2400" dirty="0">
              <a:latin typeface="Arial"/>
              <a:cs typeface="Arial"/>
            </a:endParaRPr>
          </a:p>
          <a:p>
            <a:pPr marL="257175" indent="-257175">
              <a:lnSpc>
                <a:spcPct val="100000"/>
              </a:lnSpc>
              <a:spcBef>
                <a:spcPts val="0"/>
              </a:spcBef>
              <a:buFont typeface="Arial,Sans-Serif"/>
              <a:buChar char="•"/>
            </a:pPr>
            <a:r>
              <a:rPr lang="en-GB" sz="2400">
                <a:latin typeface="Arial"/>
                <a:cs typeface="Arial"/>
              </a:rPr>
              <a:t>Telehealth options are now available </a:t>
            </a:r>
            <a:endParaRPr lang="en-GB" sz="2400" dirty="0">
              <a:latin typeface="Arial"/>
              <a:cs typeface="Arial"/>
            </a:endParaRPr>
          </a:p>
          <a:p>
            <a:pPr marL="257175" indent="-257175">
              <a:lnSpc>
                <a:spcPct val="100000"/>
              </a:lnSpc>
              <a:spcBef>
                <a:spcPts val="0"/>
              </a:spcBef>
              <a:buFont typeface="Arial,Sans-Serif"/>
              <a:buChar char="•"/>
            </a:pPr>
            <a:endParaRPr lang="en-GB" sz="1800">
              <a:latin typeface="Arial" panose="020B0604020202020204" pitchFamily="34" charset="0"/>
              <a:cs typeface="Arial" panose="020B0604020202020204" pitchFamily="34" charset="0"/>
            </a:endParaRPr>
          </a:p>
          <a:p>
            <a:pPr marL="257175" indent="-257175">
              <a:lnSpc>
                <a:spcPct val="100000"/>
              </a:lnSpc>
              <a:spcBef>
                <a:spcPts val="0"/>
              </a:spcBef>
              <a:buFont typeface="Arial,Sans-Serif"/>
              <a:buChar char="•"/>
            </a:pPr>
            <a:endParaRPr lang="en-GB" sz="1800">
              <a:latin typeface="Arial" panose="020B0604020202020204" pitchFamily="34" charset="0"/>
              <a:cs typeface="Arial" panose="020B0604020202020204" pitchFamily="34" charset="0"/>
            </a:endParaRPr>
          </a:p>
          <a:p>
            <a:pPr marL="285750" indent="-285750">
              <a:spcBef>
                <a:spcPts val="563"/>
              </a:spcBef>
              <a:buFont typeface="Arial"/>
              <a:buChar char="•"/>
            </a:pPr>
            <a:endParaRPr lang="en-GB" sz="1800">
              <a:solidFill>
                <a:srgbClr val="000000"/>
              </a:solidFill>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EE2A2115-9DC1-F91E-8D83-ED32A004DAAA}"/>
              </a:ext>
            </a:extLst>
          </p:cNvPr>
          <p:cNvSpPr txBox="1">
            <a:spLocks/>
          </p:cNvSpPr>
          <p:nvPr/>
        </p:nvSpPr>
        <p:spPr>
          <a:xfrm>
            <a:off x="0" y="1304857"/>
            <a:ext cx="12192000" cy="698817"/>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500" b="1" dirty="0">
                <a:solidFill>
                  <a:srgbClr val="0F1E64"/>
                </a:solidFill>
                <a:latin typeface="Arial" panose="020B0604020202020204" pitchFamily="34" charset="0"/>
                <a:cs typeface="Arial" panose="020B0604020202020204" pitchFamily="34" charset="0"/>
              </a:rPr>
              <a:t>Book your next Cervical Screening Test</a:t>
            </a:r>
            <a:endParaRPr lang="en-US" sz="4500" b="1" dirty="0">
              <a:solidFill>
                <a:srgbClr val="0F1E64"/>
              </a:solidFill>
              <a:latin typeface="Arial" panose="020B0604020202020204" pitchFamily="34" charset="0"/>
              <a:cs typeface="Arial" panose="020B0604020202020204" pitchFamily="34" charset="0"/>
            </a:endParaRPr>
          </a:p>
          <a:p>
            <a:pPr algn="r"/>
            <a:endParaRPr lang="en-US" b="1" dirty="0">
              <a:ea typeface="+mj-lt"/>
              <a:cs typeface="+mj-lt"/>
            </a:endParaRPr>
          </a:p>
          <a:p>
            <a:pPr algn="r"/>
            <a:endParaRPr lang="en-AU" dirty="0">
              <a:ea typeface="Calibri Light"/>
              <a:cs typeface="Calibri Light"/>
            </a:endParaRPr>
          </a:p>
        </p:txBody>
      </p:sp>
      <p:pic>
        <p:nvPicPr>
          <p:cNvPr id="4" name="Picture 3">
            <a:extLst>
              <a:ext uri="{FF2B5EF4-FFF2-40B4-BE49-F238E27FC236}">
                <a16:creationId xmlns:a16="http://schemas.microsoft.com/office/drawing/2014/main" id="{AE3F7893-6630-E0C2-BE5F-D18E5AE52934}"/>
              </a:ext>
            </a:extLst>
          </p:cNvPr>
          <p:cNvPicPr>
            <a:picLocks noChangeAspect="1"/>
          </p:cNvPicPr>
          <p:nvPr/>
        </p:nvPicPr>
        <p:blipFill>
          <a:blip r:embed="rId3"/>
          <a:stretch>
            <a:fillRect/>
          </a:stretch>
        </p:blipFill>
        <p:spPr>
          <a:xfrm>
            <a:off x="7762371" y="1992322"/>
            <a:ext cx="3203944" cy="3211412"/>
          </a:xfrm>
          <a:prstGeom prst="rect">
            <a:avLst/>
          </a:prstGeom>
        </p:spPr>
      </p:pic>
      <p:sp>
        <p:nvSpPr>
          <p:cNvPr id="5" name="TextBox 5">
            <a:extLst>
              <a:ext uri="{FF2B5EF4-FFF2-40B4-BE49-F238E27FC236}">
                <a16:creationId xmlns:a16="http://schemas.microsoft.com/office/drawing/2014/main" id="{BC0A766D-9800-4A3D-CAC9-AA72BC3F5D7B}"/>
              </a:ext>
            </a:extLst>
          </p:cNvPr>
          <p:cNvSpPr txBox="1"/>
          <p:nvPr/>
        </p:nvSpPr>
        <p:spPr>
          <a:xfrm>
            <a:off x="7441368" y="5203734"/>
            <a:ext cx="3912432" cy="1446550"/>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prstClr val="black"/>
                </a:solidFill>
                <a:effectLst/>
                <a:uLnTx/>
                <a:uFillTx/>
                <a:latin typeface="Arial" panose="020B0604020202020204"/>
                <a:ea typeface="+mn-ea"/>
                <a:cs typeface="Arial"/>
              </a:rPr>
              <a:t>Scan this QR code to visit the CCV Screening Directory website and find a healthcare professional near you</a:t>
            </a:r>
          </a:p>
        </p:txBody>
      </p:sp>
    </p:spTree>
    <p:extLst>
      <p:ext uri="{BB962C8B-B14F-4D97-AF65-F5344CB8AC3E}">
        <p14:creationId xmlns:p14="http://schemas.microsoft.com/office/powerpoint/2010/main" val="204134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10824-6CC6-01FE-4AFE-850F3249B912}"/>
              </a:ext>
            </a:extLst>
          </p:cNvPr>
          <p:cNvSpPr txBox="1">
            <a:spLocks/>
          </p:cNvSpPr>
          <p:nvPr/>
        </p:nvSpPr>
        <p:spPr>
          <a:xfrm>
            <a:off x="58366" y="190310"/>
            <a:ext cx="12133634" cy="804085"/>
          </a:xfrm>
          <a:prstGeom prst="rect">
            <a:avLst/>
          </a:prstGeom>
        </p:spPr>
        <p:txBody>
          <a:bodyPr lIns="91440" tIns="45720" rIns="91440" bIns="4572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500" b="1" dirty="0">
                <a:solidFill>
                  <a:srgbClr val="0F1E64"/>
                </a:solidFill>
                <a:latin typeface="Arial" panose="020B0604020202020204" pitchFamily="34" charset="0"/>
                <a:cs typeface="Arial" panose="020B0604020202020204" pitchFamily="34" charset="0"/>
              </a:rPr>
              <a:t>Where can I get more information?</a:t>
            </a:r>
          </a:p>
          <a:p>
            <a:pPr algn="ctr"/>
            <a:endParaRPr lang="en-US" b="1" dirty="0">
              <a:solidFill>
                <a:srgbClr val="0F1E64"/>
              </a:solidFill>
              <a:latin typeface="Arial" panose="020B0604020202020204" pitchFamily="34" charset="0"/>
              <a:cs typeface="Arial" panose="020B0604020202020204" pitchFamily="34" charset="0"/>
            </a:endParaRPr>
          </a:p>
          <a:p>
            <a:pPr algn="ctr"/>
            <a:endParaRPr lang="en-AU" dirty="0">
              <a:latin typeface="Arial" panose="020B0604020202020204" pitchFamily="34" charset="0"/>
              <a:ea typeface="Calibri Light"/>
              <a:cs typeface="Arial" panose="020B0604020202020204" pitchFamily="34" charset="0"/>
            </a:endParaRPr>
          </a:p>
        </p:txBody>
      </p:sp>
      <p:pic>
        <p:nvPicPr>
          <p:cNvPr id="11" name="Picture 10" descr="A person wearing headphones sitting with a pen.">
            <a:extLst>
              <a:ext uri="{FF2B5EF4-FFF2-40B4-BE49-F238E27FC236}">
                <a16:creationId xmlns:a16="http://schemas.microsoft.com/office/drawing/2014/main" id="{AF0F1DA7-F4F6-1649-E2AF-9B0647F3DF0C}"/>
              </a:ext>
            </a:extLst>
          </p:cNvPr>
          <p:cNvPicPr>
            <a:picLocks noChangeAspect="1"/>
          </p:cNvPicPr>
          <p:nvPr/>
        </p:nvPicPr>
        <p:blipFill>
          <a:blip r:embed="rId2"/>
          <a:stretch>
            <a:fillRect/>
          </a:stretch>
        </p:blipFill>
        <p:spPr>
          <a:xfrm>
            <a:off x="8333837" y="1900736"/>
            <a:ext cx="3858163" cy="4096322"/>
          </a:xfrm>
          <a:prstGeom prst="rect">
            <a:avLst/>
          </a:prstGeom>
        </p:spPr>
      </p:pic>
      <p:sp>
        <p:nvSpPr>
          <p:cNvPr id="12" name="TextBox 11">
            <a:extLst>
              <a:ext uri="{FF2B5EF4-FFF2-40B4-BE49-F238E27FC236}">
                <a16:creationId xmlns:a16="http://schemas.microsoft.com/office/drawing/2014/main" id="{33BE09AA-13E7-C528-8FF2-F511AA9661D0}"/>
              </a:ext>
            </a:extLst>
          </p:cNvPr>
          <p:cNvSpPr txBox="1"/>
          <p:nvPr/>
        </p:nvSpPr>
        <p:spPr>
          <a:xfrm>
            <a:off x="706500" y="3579764"/>
            <a:ext cx="7141983" cy="1107996"/>
          </a:xfrm>
          <a:prstGeom prst="rect">
            <a:avLst/>
          </a:prstGeom>
          <a:noFill/>
        </p:spPr>
        <p:txBody>
          <a:bodyPr wrap="square">
            <a:spAutoFit/>
          </a:bodyPr>
          <a:lstStyle/>
          <a:p>
            <a:pPr marL="342900" indent="-342900">
              <a:buFont typeface="Arial" panose="020B0604020202020204" pitchFamily="34" charset="0"/>
              <a:buChar char="•"/>
            </a:pPr>
            <a:r>
              <a:rPr lang="en-AU" sz="2200" dirty="0">
                <a:solidFill>
                  <a:srgbClr val="002060"/>
                </a:solidFill>
                <a:latin typeface="Arial" panose="020B0604020202020204" pitchFamily="34" charset="0"/>
                <a:cs typeface="Arial" panose="020B0604020202020204" pitchFamily="34" charset="0"/>
              </a:rPr>
              <a:t>For private help or information, you can speak to qualified professionals by calling or emailing the Cancer Council support service </a:t>
            </a:r>
            <a:r>
              <a:rPr lang="en-AU" sz="2200" b="1" dirty="0">
                <a:solidFill>
                  <a:srgbClr val="002060"/>
                </a:solidFill>
                <a:latin typeface="Arial" panose="020B0604020202020204" pitchFamily="34" charset="0"/>
                <a:cs typeface="Arial" panose="020B0604020202020204" pitchFamily="34" charset="0"/>
              </a:rPr>
              <a:t>Cancer Connect</a:t>
            </a:r>
            <a:r>
              <a:rPr lang="en-AU" sz="2200" dirty="0">
                <a:solidFill>
                  <a:srgbClr val="002060"/>
                </a:solidFill>
                <a:latin typeface="Arial" panose="020B0604020202020204" pitchFamily="34" charset="0"/>
                <a:cs typeface="Arial" panose="020B0604020202020204" pitchFamily="34" charset="0"/>
              </a:rPr>
              <a:t>.</a:t>
            </a:r>
            <a:endParaRPr lang="en-GB" sz="2200" dirty="0">
              <a:solidFill>
                <a:srgbClr val="00206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2DCA4AA-CFE7-97BA-E52A-8B9B370F3E21}"/>
              </a:ext>
            </a:extLst>
          </p:cNvPr>
          <p:cNvSpPr txBox="1"/>
          <p:nvPr/>
        </p:nvSpPr>
        <p:spPr>
          <a:xfrm>
            <a:off x="706500" y="1161762"/>
            <a:ext cx="4442542" cy="1446550"/>
          </a:xfrm>
          <a:prstGeom prst="rect">
            <a:avLst/>
          </a:prstGeom>
          <a:noFill/>
        </p:spPr>
        <p:txBody>
          <a:bodyPr wrap="square">
            <a:spAutoFit/>
          </a:bodyPr>
          <a:lstStyle/>
          <a:p>
            <a:pPr marL="342900" indent="-342900">
              <a:buFont typeface="Arial" panose="020B0604020202020204" pitchFamily="34" charset="0"/>
              <a:buChar char="•"/>
            </a:pPr>
            <a:r>
              <a:rPr lang="en-AU" sz="2200" dirty="0">
                <a:solidFill>
                  <a:srgbClr val="002060"/>
                </a:solidFill>
                <a:latin typeface="Arial" panose="020B0604020202020204" pitchFamily="34" charset="0"/>
                <a:cs typeface="Arial" panose="020B0604020202020204" pitchFamily="34" charset="0"/>
              </a:rPr>
              <a:t>Visit the </a:t>
            </a:r>
            <a:r>
              <a:rPr lang="en-AU" sz="2200" b="1" dirty="0">
                <a:solidFill>
                  <a:srgbClr val="002060"/>
                </a:solidFill>
                <a:latin typeface="Arial" panose="020B0604020202020204" pitchFamily="34" charset="0"/>
                <a:cs typeface="Arial" panose="020B0604020202020204" pitchFamily="34" charset="0"/>
              </a:rPr>
              <a:t>Cancer Council Victoria website </a:t>
            </a:r>
            <a:r>
              <a:rPr lang="en-AU" sz="2200" dirty="0">
                <a:solidFill>
                  <a:srgbClr val="002060"/>
                </a:solidFill>
                <a:latin typeface="Arial" panose="020B0604020202020204" pitchFamily="34" charset="0"/>
                <a:cs typeface="Arial" panose="020B0604020202020204" pitchFamily="34" charset="0"/>
              </a:rPr>
              <a:t>– Scan the QR code for information on cervical cancer and screening</a:t>
            </a:r>
          </a:p>
        </p:txBody>
      </p:sp>
      <p:pic>
        <p:nvPicPr>
          <p:cNvPr id="4" name="Picture 3">
            <a:extLst>
              <a:ext uri="{FF2B5EF4-FFF2-40B4-BE49-F238E27FC236}">
                <a16:creationId xmlns:a16="http://schemas.microsoft.com/office/drawing/2014/main" id="{542A397C-5569-4C78-228E-A829B0408A55}"/>
              </a:ext>
            </a:extLst>
          </p:cNvPr>
          <p:cNvPicPr>
            <a:picLocks noChangeAspect="1"/>
          </p:cNvPicPr>
          <p:nvPr/>
        </p:nvPicPr>
        <p:blipFill>
          <a:blip r:embed="rId3"/>
          <a:stretch>
            <a:fillRect/>
          </a:stretch>
        </p:blipFill>
        <p:spPr>
          <a:xfrm>
            <a:off x="4927121" y="1185559"/>
            <a:ext cx="2337758" cy="2359553"/>
          </a:xfrm>
          <a:prstGeom prst="rect">
            <a:avLst/>
          </a:prstGeom>
        </p:spPr>
      </p:pic>
      <p:grpSp>
        <p:nvGrpSpPr>
          <p:cNvPr id="18" name="Group 17">
            <a:extLst>
              <a:ext uri="{FF2B5EF4-FFF2-40B4-BE49-F238E27FC236}">
                <a16:creationId xmlns:a16="http://schemas.microsoft.com/office/drawing/2014/main" id="{7079446A-298F-5542-C6DC-F205777C0852}"/>
              </a:ext>
            </a:extLst>
          </p:cNvPr>
          <p:cNvGrpSpPr/>
          <p:nvPr/>
        </p:nvGrpSpPr>
        <p:grpSpPr>
          <a:xfrm>
            <a:off x="991415" y="4762016"/>
            <a:ext cx="6572151" cy="1835905"/>
            <a:chOff x="991415" y="4659948"/>
            <a:chExt cx="6572151" cy="1835905"/>
          </a:xfrm>
        </p:grpSpPr>
        <p:sp>
          <p:nvSpPr>
            <p:cNvPr id="6" name="Rectangle: Rounded Corners 5">
              <a:extLst>
                <a:ext uri="{FF2B5EF4-FFF2-40B4-BE49-F238E27FC236}">
                  <a16:creationId xmlns:a16="http://schemas.microsoft.com/office/drawing/2014/main" id="{92D88AE6-4202-FFB7-66A9-9C21AA2EF61C}"/>
                </a:ext>
              </a:extLst>
            </p:cNvPr>
            <p:cNvSpPr>
              <a:spLocks/>
            </p:cNvSpPr>
            <p:nvPr/>
          </p:nvSpPr>
          <p:spPr>
            <a:xfrm>
              <a:off x="991415" y="4659948"/>
              <a:ext cx="6572151" cy="1835905"/>
            </a:xfrm>
            <a:prstGeom prst="roundRect">
              <a:avLst/>
            </a:prstGeom>
            <a:solidFill>
              <a:srgbClr val="0F1E6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77">
                <a:defRPr/>
              </a:pPr>
              <a:endParaRPr lang="en-AU">
                <a:solidFill>
                  <a:prstClr val="white"/>
                </a:solidFill>
                <a:latin typeface="Arial"/>
                <a:cs typeface="Arial"/>
              </a:endParaRPr>
            </a:p>
          </p:txBody>
        </p:sp>
        <p:pic>
          <p:nvPicPr>
            <p:cNvPr id="7" name="Graphic 2" descr="Receiver with solid fill">
              <a:extLst>
                <a:ext uri="{FF2B5EF4-FFF2-40B4-BE49-F238E27FC236}">
                  <a16:creationId xmlns:a16="http://schemas.microsoft.com/office/drawing/2014/main" id="{4DA62DFD-777C-DD9F-A998-653236AC1D3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40895" y="4780082"/>
              <a:ext cx="372026" cy="361663"/>
            </a:xfrm>
            <a:prstGeom prst="rect">
              <a:avLst/>
            </a:prstGeom>
          </p:spPr>
        </p:pic>
        <p:pic>
          <p:nvPicPr>
            <p:cNvPr id="8" name="Graphic 4" descr="Call center with solid fill">
              <a:extLst>
                <a:ext uri="{FF2B5EF4-FFF2-40B4-BE49-F238E27FC236}">
                  <a16:creationId xmlns:a16="http://schemas.microsoft.com/office/drawing/2014/main" id="{F6680A4E-7D83-3844-3675-9454812B7E5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223477" y="5922914"/>
              <a:ext cx="372026" cy="361663"/>
            </a:xfrm>
            <a:prstGeom prst="rect">
              <a:avLst/>
            </a:prstGeom>
          </p:spPr>
        </p:pic>
        <p:sp>
          <p:nvSpPr>
            <p:cNvPr id="16" name="Graphic 6" descr="Envelope with solid fill">
              <a:extLst>
                <a:ext uri="{FF2B5EF4-FFF2-40B4-BE49-F238E27FC236}">
                  <a16:creationId xmlns:a16="http://schemas.microsoft.com/office/drawing/2014/main" id="{69A92562-D9AD-D693-3E40-90137EDF7B31}"/>
                </a:ext>
              </a:extLst>
            </p:cNvPr>
            <p:cNvSpPr>
              <a:spLocks/>
            </p:cNvSpPr>
            <p:nvPr/>
          </p:nvSpPr>
          <p:spPr>
            <a:xfrm>
              <a:off x="1242507" y="5679969"/>
              <a:ext cx="310021" cy="210970"/>
            </a:xfrm>
            <a:custGeom>
              <a:avLst/>
              <a:gdLst>
                <a:gd name="csX0" fmla="*/ 0 w 310021"/>
                <a:gd name="csY0" fmla="*/ 0 h 210970"/>
                <a:gd name="csX1" fmla="*/ 0 w 310021"/>
                <a:gd name="csY1" fmla="*/ 210970 h 210970"/>
                <a:gd name="csX2" fmla="*/ 310022 w 310021"/>
                <a:gd name="csY2" fmla="*/ 210970 h 210970"/>
                <a:gd name="csX3" fmla="*/ 310022 w 310021"/>
                <a:gd name="csY3" fmla="*/ 0 h 210970"/>
                <a:gd name="csX4" fmla="*/ 0 w 310021"/>
                <a:gd name="csY4" fmla="*/ 0 h 210970"/>
                <a:gd name="csX5" fmla="*/ 160436 w 310021"/>
                <a:gd name="csY5" fmla="*/ 131480 h 210970"/>
                <a:gd name="csX6" fmla="*/ 149585 w 310021"/>
                <a:gd name="csY6" fmla="*/ 131480 h 210970"/>
                <a:gd name="csX7" fmla="*/ 34877 w 310021"/>
                <a:gd name="csY7" fmla="*/ 22604 h 210970"/>
                <a:gd name="csX8" fmla="*/ 275532 w 310021"/>
                <a:gd name="csY8" fmla="*/ 22604 h 210970"/>
                <a:gd name="csX9" fmla="*/ 160436 w 310021"/>
                <a:gd name="csY9" fmla="*/ 131480 h 210970"/>
                <a:gd name="csX10" fmla="*/ 98819 w 310021"/>
                <a:gd name="csY10" fmla="*/ 104355 h 210970"/>
                <a:gd name="csX11" fmla="*/ 23252 w 310021"/>
                <a:gd name="csY11" fmla="*/ 178194 h 210970"/>
                <a:gd name="csX12" fmla="*/ 23252 w 310021"/>
                <a:gd name="csY12" fmla="*/ 32399 h 210970"/>
                <a:gd name="csX13" fmla="*/ 98819 w 310021"/>
                <a:gd name="csY13" fmla="*/ 104355 h 210970"/>
                <a:gd name="csX14" fmla="*/ 110058 w 310021"/>
                <a:gd name="csY14" fmla="*/ 114903 h 210970"/>
                <a:gd name="csX15" fmla="*/ 139122 w 310021"/>
                <a:gd name="csY15" fmla="*/ 142405 h 210970"/>
                <a:gd name="csX16" fmla="*/ 155398 w 310021"/>
                <a:gd name="csY16" fmla="*/ 148809 h 210970"/>
                <a:gd name="csX17" fmla="*/ 171675 w 310021"/>
                <a:gd name="csY17" fmla="*/ 142405 h 210970"/>
                <a:gd name="csX18" fmla="*/ 200739 w 310021"/>
                <a:gd name="csY18" fmla="*/ 114903 h 210970"/>
                <a:gd name="csX19" fmla="*/ 275919 w 310021"/>
                <a:gd name="csY19" fmla="*/ 188366 h 210970"/>
                <a:gd name="csX20" fmla="*/ 34490 w 310021"/>
                <a:gd name="csY20" fmla="*/ 188366 h 210970"/>
                <a:gd name="csX21" fmla="*/ 110058 w 310021"/>
                <a:gd name="csY21" fmla="*/ 114903 h 210970"/>
                <a:gd name="csX22" fmla="*/ 211202 w 310021"/>
                <a:gd name="csY22" fmla="*/ 104355 h 210970"/>
                <a:gd name="csX23" fmla="*/ 286770 w 310021"/>
                <a:gd name="csY23" fmla="*/ 32776 h 210970"/>
                <a:gd name="csX24" fmla="*/ 286770 w 310021"/>
                <a:gd name="csY24" fmla="*/ 177818 h 210970"/>
                <a:gd name="csX25" fmla="*/ 211202 w 310021"/>
                <a:gd name="csY25" fmla="*/ 104355 h 2109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310021" h="210970">
                  <a:moveTo>
                    <a:pt x="0" y="0"/>
                  </a:moveTo>
                  <a:lnTo>
                    <a:pt x="0" y="210970"/>
                  </a:lnTo>
                  <a:lnTo>
                    <a:pt x="310022" y="210970"/>
                  </a:lnTo>
                  <a:lnTo>
                    <a:pt x="310022" y="0"/>
                  </a:lnTo>
                  <a:lnTo>
                    <a:pt x="0" y="0"/>
                  </a:lnTo>
                  <a:close/>
                  <a:moveTo>
                    <a:pt x="160436" y="131480"/>
                  </a:moveTo>
                  <a:cubicBezTo>
                    <a:pt x="157336" y="134493"/>
                    <a:pt x="152686" y="134493"/>
                    <a:pt x="149585" y="131480"/>
                  </a:cubicBezTo>
                  <a:lnTo>
                    <a:pt x="34877" y="22604"/>
                  </a:lnTo>
                  <a:lnTo>
                    <a:pt x="275532" y="22604"/>
                  </a:lnTo>
                  <a:lnTo>
                    <a:pt x="160436" y="131480"/>
                  </a:lnTo>
                  <a:close/>
                  <a:moveTo>
                    <a:pt x="98819" y="104355"/>
                  </a:moveTo>
                  <a:lnTo>
                    <a:pt x="23252" y="178194"/>
                  </a:lnTo>
                  <a:lnTo>
                    <a:pt x="23252" y="32399"/>
                  </a:lnTo>
                  <a:lnTo>
                    <a:pt x="98819" y="104355"/>
                  </a:lnTo>
                  <a:close/>
                  <a:moveTo>
                    <a:pt x="110058" y="114903"/>
                  </a:moveTo>
                  <a:lnTo>
                    <a:pt x="139122" y="142405"/>
                  </a:lnTo>
                  <a:cubicBezTo>
                    <a:pt x="143773" y="146549"/>
                    <a:pt x="149585" y="148809"/>
                    <a:pt x="155398" y="148809"/>
                  </a:cubicBezTo>
                  <a:cubicBezTo>
                    <a:pt x="161211" y="148809"/>
                    <a:pt x="167024" y="146549"/>
                    <a:pt x="171675" y="142405"/>
                  </a:cubicBezTo>
                  <a:lnTo>
                    <a:pt x="200739" y="114903"/>
                  </a:lnTo>
                  <a:lnTo>
                    <a:pt x="275919" y="188366"/>
                  </a:lnTo>
                  <a:lnTo>
                    <a:pt x="34490" y="188366"/>
                  </a:lnTo>
                  <a:lnTo>
                    <a:pt x="110058" y="114903"/>
                  </a:lnTo>
                  <a:close/>
                  <a:moveTo>
                    <a:pt x="211202" y="104355"/>
                  </a:moveTo>
                  <a:lnTo>
                    <a:pt x="286770" y="32776"/>
                  </a:lnTo>
                  <a:lnTo>
                    <a:pt x="286770" y="177818"/>
                  </a:lnTo>
                  <a:lnTo>
                    <a:pt x="211202" y="104355"/>
                  </a:lnTo>
                  <a:close/>
                </a:path>
              </a:pathLst>
            </a:custGeom>
            <a:solidFill>
              <a:schemeClr val="bg1"/>
            </a:solidFill>
            <a:ln w="3870" cap="flat">
              <a:noFill/>
              <a:prstDash val="solid"/>
              <a:miter/>
            </a:ln>
          </p:spPr>
          <p:txBody>
            <a:bodyPr/>
            <a:lstStyle/>
            <a:p>
              <a:endParaRPr lang="en-AU"/>
            </a:p>
          </p:txBody>
        </p:sp>
        <p:sp>
          <p:nvSpPr>
            <p:cNvPr id="10" name="TextBox 3">
              <a:extLst>
                <a:ext uri="{FF2B5EF4-FFF2-40B4-BE49-F238E27FC236}">
                  <a16:creationId xmlns:a16="http://schemas.microsoft.com/office/drawing/2014/main" id="{E31E3907-8756-9847-C585-B785CC0EC0B3}"/>
                </a:ext>
              </a:extLst>
            </p:cNvPr>
            <p:cNvSpPr txBox="1">
              <a:spLocks/>
            </p:cNvSpPr>
            <p:nvPr/>
          </p:nvSpPr>
          <p:spPr>
            <a:xfrm>
              <a:off x="1631470" y="4808460"/>
              <a:ext cx="5855328" cy="153888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189" fontAlgn="base">
                <a:spcAft>
                  <a:spcPts val="600"/>
                </a:spcAft>
                <a:defRPr/>
              </a:pPr>
              <a:r>
                <a:rPr lang="en-AU" sz="2000">
                  <a:solidFill>
                    <a:prstClr val="white"/>
                  </a:solidFill>
                  <a:latin typeface="Arial"/>
                  <a:ea typeface="ＭＳ Ｐゴシック"/>
                  <a:cs typeface="Arial"/>
                </a:rPr>
                <a:t>Call </a:t>
              </a:r>
              <a:r>
                <a:rPr lang="en-AU" sz="2000" b="1">
                  <a:solidFill>
                    <a:prstClr val="white"/>
                  </a:solidFill>
                  <a:latin typeface="Arial"/>
                  <a:ea typeface="ＭＳ Ｐゴシック"/>
                  <a:cs typeface="Arial"/>
                </a:rPr>
                <a:t>13 11 20 </a:t>
              </a:r>
            </a:p>
            <a:p>
              <a:pPr defTabSz="457189" fontAlgn="base">
                <a:spcAft>
                  <a:spcPts val="600"/>
                </a:spcAft>
                <a:defRPr/>
              </a:pPr>
              <a:r>
                <a:rPr lang="en-AU" sz="2000">
                  <a:solidFill>
                    <a:prstClr val="white"/>
                  </a:solidFill>
                  <a:latin typeface="Arial"/>
                  <a:ea typeface="ＭＳ Ｐゴシック"/>
                  <a:cs typeface="Arial"/>
                </a:rPr>
                <a:t>For a free interpreter call 13 14 50</a:t>
              </a:r>
            </a:p>
            <a:p>
              <a:pPr defTabSz="457189" fontAlgn="base">
                <a:spcAft>
                  <a:spcPts val="600"/>
                </a:spcAft>
                <a:defRPr/>
              </a:pPr>
              <a:r>
                <a:rPr lang="en-AU" sz="2000">
                  <a:solidFill>
                    <a:prstClr val="white"/>
                  </a:solidFill>
                  <a:latin typeface="Arial"/>
                  <a:ea typeface="ＭＳ Ｐゴシック"/>
                  <a:cs typeface="Arial"/>
                </a:rPr>
                <a:t>Email </a:t>
              </a:r>
              <a:r>
                <a:rPr lang="en-AU" sz="2000" b="1">
                  <a:solidFill>
                    <a:prstClr val="white"/>
                  </a:solidFill>
                  <a:latin typeface="Arial"/>
                  <a:ea typeface="ＭＳ Ｐゴシック"/>
                  <a:cs typeface="Arial"/>
                </a:rPr>
                <a:t>askanurse@cancervic.org.au</a:t>
              </a:r>
            </a:p>
            <a:p>
              <a:pPr defTabSz="457189" fontAlgn="base">
                <a:spcAft>
                  <a:spcPts val="600"/>
                </a:spcAft>
                <a:defRPr/>
              </a:pPr>
              <a:r>
                <a:rPr lang="en-AU" sz="1900">
                  <a:solidFill>
                    <a:prstClr val="white"/>
                  </a:solidFill>
                  <a:latin typeface="Arial"/>
                  <a:ea typeface="ＭＳ Ｐゴシック"/>
                  <a:cs typeface="Arial"/>
                </a:rPr>
                <a:t>Request a call back </a:t>
              </a:r>
              <a:r>
                <a:rPr lang="en-AU" sz="1900" b="1">
                  <a:solidFill>
                    <a:prstClr val="white"/>
                  </a:solidFill>
                  <a:latin typeface="Arial"/>
                  <a:ea typeface="ＭＳ Ｐゴシック"/>
                  <a:cs typeface="Arial"/>
                </a:rPr>
                <a:t>cancervic.org.au/get-support</a:t>
              </a:r>
            </a:p>
          </p:txBody>
        </p:sp>
        <p:pic>
          <p:nvPicPr>
            <p:cNvPr id="17" name="Picture 16" descr="National Interpreter symbol">
              <a:extLst>
                <a:ext uri="{FF2B5EF4-FFF2-40B4-BE49-F238E27FC236}">
                  <a16:creationId xmlns:a16="http://schemas.microsoft.com/office/drawing/2014/main" id="{C9876393-876D-D8C9-7BB8-A03F127118BE}"/>
                </a:ext>
              </a:extLst>
            </p:cNvPr>
            <p:cNvPicPr>
              <a:picLocks noChangeAspect="1"/>
            </p:cNvPicPr>
            <p:nvPr/>
          </p:nvPicPr>
          <p:blipFill>
            <a:blip r:embed="rId6"/>
            <a:srcRect t="-1817" b="12085"/>
            <a:stretch>
              <a:fillRect/>
            </a:stretch>
          </p:blipFill>
          <p:spPr>
            <a:xfrm>
              <a:off x="1158226" y="5156302"/>
              <a:ext cx="512853" cy="465565"/>
            </a:xfrm>
            <a:prstGeom prst="rect">
              <a:avLst/>
            </a:prstGeom>
          </p:spPr>
        </p:pic>
      </p:grpSp>
    </p:spTree>
    <p:extLst>
      <p:ext uri="{BB962C8B-B14F-4D97-AF65-F5344CB8AC3E}">
        <p14:creationId xmlns:p14="http://schemas.microsoft.com/office/powerpoint/2010/main" val="2492190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76BB-6BEB-3949-9687-B6323C984E10}"/>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Thank you</a:t>
            </a:r>
            <a:r>
              <a:rPr lang="en-US" dirty="0">
                <a:solidFill>
                  <a:srgbClr val="FFD200"/>
                </a:solidFill>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3503062"/>
      </p:ext>
    </p:extLst>
  </p:cSld>
  <p:clrMapOvr>
    <a:masterClrMapping/>
  </p:clrMapOvr>
</p:sld>
</file>

<file path=ppt/theme/theme1.xml><?xml version="1.0" encoding="utf-8"?>
<a:theme xmlns:a="http://schemas.openxmlformats.org/drawingml/2006/main" name="CC_PPT_template-16x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CE3112-956A-472C-94B6-B093A5C35BA0}" vid="{FC8B8124-CDD6-4C32-815F-C5B02BBFDDA0}"/>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34CE3112-956A-472C-94B6-B093A5C35BA0}" vid="{53568919-005E-4721-8B7D-59252C9E33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CE3112-956A-472C-94B6-B093A5C35BA0}" vid="{04F4DCA7-F66B-46D8-9BEB-E5AF37CF468F}"/>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CE3112-956A-472C-94B6-B093A5C35BA0}" vid="{34417A58-DB7B-4D44-88DF-5713F67CBF9B}"/>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CE3112-956A-472C-94B6-B093A5C35BA0}" vid="{D216783B-6754-451D-BDF6-08E5EDB10C9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60c3f17-6a7d-42c4-8c67-152044b7afb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8A0DADA701E7F41A1C43D4E1D46A839" ma:contentTypeVersion="18" ma:contentTypeDescription="Create a new document." ma:contentTypeScope="" ma:versionID="878131309f57f8c7c3ef864516452300">
  <xsd:schema xmlns:xsd="http://www.w3.org/2001/XMLSchema" xmlns:xs="http://www.w3.org/2001/XMLSchema" xmlns:p="http://schemas.microsoft.com/office/2006/metadata/properties" xmlns:ns2="72d539ad-7044-4a2f-b38a-c01671a123c1" xmlns:ns3="560c3f17-6a7d-42c4-8c67-152044b7afb5" targetNamespace="http://schemas.microsoft.com/office/2006/metadata/properties" ma:root="true" ma:fieldsID="9a830c2532d24ac3642b80f73da1a513" ns2:_="" ns3:_="">
    <xsd:import namespace="72d539ad-7044-4a2f-b38a-c01671a123c1"/>
    <xsd:import namespace="560c3f17-6a7d-42c4-8c67-152044b7afb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39ad-7044-4a2f-b38a-c01671a123c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0c3f17-6a7d-42c4-8c67-152044b7afb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2c8c6a6-44c3-4362-ad22-626ae0b435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0F6541-C229-4E1B-9125-62D659F3EB91}">
  <ds:schemaRefs>
    <ds:schemaRef ds:uri="560c3f17-6a7d-42c4-8c67-152044b7afb5"/>
    <ds:schemaRef ds:uri="72d539ad-7044-4a2f-b38a-c01671a123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72C3ED0-5105-4235-BA4A-0E938258326F}">
  <ds:schemaRefs>
    <ds:schemaRef ds:uri="http://schemas.microsoft.com/sharepoint/v3/contenttype/forms"/>
  </ds:schemaRefs>
</ds:datastoreItem>
</file>

<file path=customXml/itemProps3.xml><?xml version="1.0" encoding="utf-8"?>
<ds:datastoreItem xmlns:ds="http://schemas.openxmlformats.org/officeDocument/2006/customXml" ds:itemID="{1A91FE21-7B00-49CC-9D91-7EBBC2C1035D}">
  <ds:schemaRefs>
    <ds:schemaRef ds:uri="560c3f17-6a7d-42c4-8c67-152044b7afb5"/>
    <ds:schemaRef ds:uri="72d539ad-7044-4a2f-b38a-c01671a123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CCV_16x9_Foco</Template>
  <TotalTime>28</TotalTime>
  <Words>2239</Words>
  <Application>Microsoft Office PowerPoint</Application>
  <PresentationFormat>Widescreen</PresentationFormat>
  <Paragraphs>221</Paragraphs>
  <Slides>19</Slides>
  <Notes>13</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19</vt:i4>
      </vt:variant>
    </vt:vector>
  </HeadingPairs>
  <TitlesOfParts>
    <vt:vector size="33" baseType="lpstr">
      <vt:lpstr>Arial</vt:lpstr>
      <vt:lpstr>Arial,Sans-Serif</vt:lpstr>
      <vt:lpstr>Calibri</vt:lpstr>
      <vt:lpstr>Calibri Light</vt:lpstr>
      <vt:lpstr>Courier New,monospace</vt:lpstr>
      <vt:lpstr>Foco CC</vt:lpstr>
      <vt:lpstr>Foco CC Black</vt:lpstr>
      <vt:lpstr>FocoCC</vt:lpstr>
      <vt:lpstr>FocoCCBold</vt:lpstr>
      <vt:lpstr>CC_PPT_template-16x9</vt:lpstr>
      <vt:lpstr>1_Custom Design</vt:lpstr>
      <vt:lpstr>Custom Design</vt:lpstr>
      <vt:lpstr>6_Custom Design</vt:lpstr>
      <vt:lpstr>2_Custom Design</vt:lpstr>
      <vt:lpstr>PowerPoint Presentation</vt:lpstr>
      <vt:lpstr>(Workplace) cervical screening session.</vt:lpstr>
      <vt:lpstr>Before we start</vt:lpstr>
      <vt:lpstr>Meet your presenters</vt:lpstr>
      <vt:lpstr>What is cancer?</vt:lpstr>
      <vt:lpstr>PowerPoint Presentation</vt:lpstr>
      <vt:lpstr>PowerPoint Presentation</vt:lpstr>
      <vt:lpstr>PowerPoint Presentation</vt:lpstr>
      <vt:lpstr>How to do the test</vt:lpstr>
      <vt:lpstr>PowerPoint Presentation</vt:lpstr>
      <vt:lpstr>PowerPoint Presentation</vt:lpstr>
      <vt:lpstr>PowerPoint Presentation</vt:lpstr>
      <vt:lpstr>PowerPoint Presentation</vt:lpstr>
      <vt:lpstr>PowerPoint Presentation</vt:lpstr>
      <vt:lpstr>PowerPoint Presentation</vt:lpstr>
      <vt:lpstr>How to book a test</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Michelle Kiteley</dc:creator>
  <cp:lastModifiedBy>Melissa McGrath</cp:lastModifiedBy>
  <cp:revision>122</cp:revision>
  <dcterms:created xsi:type="dcterms:W3CDTF">2026-08-25T04:40:07Z</dcterms:created>
  <dcterms:modified xsi:type="dcterms:W3CDTF">2026-10-29T04:27:35Z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0x01010028A0DADA701E7F41A1C43D4E1D46A839</vt:lpwstr>
  </property>
  <property fmtid="{D5CDD505-2E9C-101B-9397-08002B2CF9AE}" pid="3" name="MediaServiceImageTags">
    <vt:lpwstr/>
  </property>
</Properties>
</file>